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2" r:id="rId3"/>
  </p:sldMasterIdLst>
  <p:notesMasterIdLst>
    <p:notesMasterId r:id="rId6"/>
  </p:notesMasterIdLst>
  <p:handoutMasterIdLst>
    <p:handoutMasterId r:id="rId103"/>
  </p:handoutMasterIdLst>
  <p:sldIdLst>
    <p:sldId id="800" r:id="rId4"/>
    <p:sldId id="993" r:id="rId5"/>
    <p:sldId id="1040" r:id="rId7"/>
    <p:sldId id="1042" r:id="rId8"/>
    <p:sldId id="1116" r:id="rId9"/>
    <p:sldId id="1041" r:id="rId10"/>
    <p:sldId id="1043" r:id="rId11"/>
    <p:sldId id="1044" r:id="rId12"/>
    <p:sldId id="1045" r:id="rId13"/>
    <p:sldId id="1050" r:id="rId14"/>
    <p:sldId id="1046" r:id="rId15"/>
    <p:sldId id="1052" r:id="rId16"/>
    <p:sldId id="1053" r:id="rId17"/>
    <p:sldId id="1117" r:id="rId18"/>
    <p:sldId id="1049" r:id="rId19"/>
    <p:sldId id="1064" r:id="rId20"/>
    <p:sldId id="1051" r:id="rId21"/>
    <p:sldId id="1054" r:id="rId22"/>
    <p:sldId id="1055" r:id="rId23"/>
    <p:sldId id="1056" r:id="rId24"/>
    <p:sldId id="1065" r:id="rId25"/>
    <p:sldId id="1066" r:id="rId26"/>
    <p:sldId id="1057" r:id="rId27"/>
    <p:sldId id="1067" r:id="rId28"/>
    <p:sldId id="1068" r:id="rId29"/>
    <p:sldId id="1070" r:id="rId30"/>
    <p:sldId id="1069" r:id="rId31"/>
    <p:sldId id="1071" r:id="rId32"/>
    <p:sldId id="1058" r:id="rId33"/>
    <p:sldId id="1072" r:id="rId34"/>
    <p:sldId id="1059" r:id="rId35"/>
    <p:sldId id="1060" r:id="rId36"/>
    <p:sldId id="1061" r:id="rId37"/>
    <p:sldId id="1062" r:id="rId38"/>
    <p:sldId id="1063" r:id="rId39"/>
    <p:sldId id="1073" r:id="rId40"/>
    <p:sldId id="1074" r:id="rId41"/>
    <p:sldId id="1076" r:id="rId42"/>
    <p:sldId id="1118" r:id="rId43"/>
    <p:sldId id="1230" r:id="rId44"/>
    <p:sldId id="1243" r:id="rId45"/>
    <p:sldId id="1244" r:id="rId46"/>
    <p:sldId id="1245" r:id="rId47"/>
    <p:sldId id="1246" r:id="rId48"/>
    <p:sldId id="1247" r:id="rId49"/>
    <p:sldId id="1302" r:id="rId50"/>
    <p:sldId id="1077" r:id="rId51"/>
    <p:sldId id="1188" r:id="rId52"/>
    <p:sldId id="1081" r:id="rId53"/>
    <p:sldId id="1083" r:id="rId54"/>
    <p:sldId id="1084" r:id="rId55"/>
    <p:sldId id="1085" r:id="rId56"/>
    <p:sldId id="1086" r:id="rId57"/>
    <p:sldId id="1239" r:id="rId58"/>
    <p:sldId id="1240" r:id="rId59"/>
    <p:sldId id="1241" r:id="rId60"/>
    <p:sldId id="1242" r:id="rId61"/>
    <p:sldId id="1235" r:id="rId62"/>
    <p:sldId id="1236" r:id="rId63"/>
    <p:sldId id="1237" r:id="rId64"/>
    <p:sldId id="1238" r:id="rId65"/>
    <p:sldId id="1090" r:id="rId66"/>
    <p:sldId id="1224" r:id="rId67"/>
    <p:sldId id="1091" r:id="rId68"/>
    <p:sldId id="1225" r:id="rId69"/>
    <p:sldId id="1092" r:id="rId70"/>
    <p:sldId id="1226" r:id="rId71"/>
    <p:sldId id="1248" r:id="rId72"/>
    <p:sldId id="1249" r:id="rId73"/>
    <p:sldId id="1094" r:id="rId74"/>
    <p:sldId id="1227" r:id="rId75"/>
    <p:sldId id="1096" r:id="rId76"/>
    <p:sldId id="1229" r:id="rId77"/>
    <p:sldId id="1228" r:id="rId78"/>
    <p:sldId id="1095" r:id="rId79"/>
    <p:sldId id="1231" r:id="rId80"/>
    <p:sldId id="1232" r:id="rId81"/>
    <p:sldId id="1233" r:id="rId82"/>
    <p:sldId id="1234" r:id="rId83"/>
    <p:sldId id="1097" r:id="rId84"/>
    <p:sldId id="1098" r:id="rId85"/>
    <p:sldId id="1102" r:id="rId86"/>
    <p:sldId id="1099" r:id="rId87"/>
    <p:sldId id="1100" r:id="rId88"/>
    <p:sldId id="1101" r:id="rId89"/>
    <p:sldId id="1120" r:id="rId90"/>
    <p:sldId id="1121" r:id="rId91"/>
    <p:sldId id="1122" r:id="rId92"/>
    <p:sldId id="1297" r:id="rId93"/>
    <p:sldId id="1123" r:id="rId94"/>
    <p:sldId id="1125" r:id="rId95"/>
    <p:sldId id="1126" r:id="rId96"/>
    <p:sldId id="1298" r:id="rId97"/>
    <p:sldId id="1300" r:id="rId98"/>
    <p:sldId id="1301" r:id="rId99"/>
    <p:sldId id="1127" r:id="rId100"/>
    <p:sldId id="1093" r:id="rId101"/>
    <p:sldId id="401" r:id="rId102"/>
  </p:sldIdLst>
  <p:sldSz cx="12192000" cy="6858000"/>
  <p:notesSz cx="7315200" cy="9601200"/>
  <p:custDataLst>
    <p:tags r:id="rId10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000066"/>
    <a:srgbClr val="FFFF00"/>
    <a:srgbClr val="00FFFF"/>
    <a:srgbClr val="646464"/>
    <a:srgbClr val="D5D5FF"/>
    <a:srgbClr val="DCDCDC"/>
    <a:srgbClr val="FAFAFA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2" autoAdjust="0"/>
    <p:restoredTop sz="80869" autoAdjust="0"/>
  </p:normalViewPr>
  <p:slideViewPr>
    <p:cSldViewPr showGuides="1">
      <p:cViewPr varScale="1">
        <p:scale>
          <a:sx n="123" d="100"/>
          <a:sy n="123" d="100"/>
        </p:scale>
        <p:origin x="408" y="108"/>
      </p:cViewPr>
      <p:guideLst>
        <p:guide orient="horz" pos="2160"/>
        <p:guide pos="37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52" y="78"/>
      </p:cViewPr>
      <p:guideLst>
        <p:guide orient="horz" pos="3024"/>
        <p:guide pos="22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7" Type="http://schemas.openxmlformats.org/officeDocument/2006/relationships/tags" Target="tags/tag66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handoutMaster" Target="handoutMasters/handoutMaster1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F4D40F5A-759C-456C-A6FA-E1316D6409D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1307724-89BE-451F-A9AC-F73167BEDE5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 smtClean="0"/>
            </a:lvl1pPr>
          </a:lstStyle>
          <a:p>
            <a:pPr>
              <a:defRPr/>
            </a:pPr>
            <a:fld id="{66AE5AB3-216B-4C7C-87F7-D5F3759C7BE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AE5AB3-216B-4C7C-87F7-D5F3759C7B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>
                <a:cs typeface="Times New Roman" panose="02020603050405020304" pitchFamily="18" charset="0"/>
                <a:sym typeface="+mn-ea"/>
              </a:rPr>
              <a:t>The overview of DePT. (A) We split ViT into multiple stages and prepend prompts to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the input of each stage. The prompts, along with the backbone, are initialized with labeled source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domain data. Only prompts and the classification head (in red) are finetuned during adaptation,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while the backbone is frozen (in blue). (B) The proposed adaptation framework. The pseudo labels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of target data are first predicted and then refined by memory bank-based soft voting for self-training.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A hierarchical self-supervised objective is proposed to improve target representation and alleviate</a:t>
            </a:r>
            <a:endParaRPr lang="zh-CN" altLang="en-US"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>
                <a:cs typeface="Times New Roman" panose="02020603050405020304" pitchFamily="18" charset="0"/>
                <a:sym typeface="+mn-ea"/>
              </a:rPr>
              <a:t>error accumulation of self-training.</a:t>
            </a:r>
            <a:endParaRPr lang="zh-CN" altLang="en-US"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>
                <a:cs typeface="Times New Roman" panose="02020603050405020304" pitchFamily="18" charset="0"/>
                <a:sym typeface="+mn-ea"/>
              </a:rPr>
              <a:t>The overview of DePT. (A) We split ViT into multiple stages and prepend prompts to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the input of each stage. The prompts, along with the backbone, are initialized with labeled source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domain data. Only prompts and the classification head (in red) are finetuned during adaptation,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while the backbone is frozen (in blue). (B) The proposed adaptation framework. The pseudo labels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of target data are first predicted and then refined by memory bank-based soft voting for self-training.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A hierarchical self-supervised objective is proposed to improve target representation and alleviate</a:t>
            </a:r>
            <a:endParaRPr lang="zh-CN" altLang="en-US"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>
                <a:cs typeface="Times New Roman" panose="02020603050405020304" pitchFamily="18" charset="0"/>
                <a:sym typeface="+mn-ea"/>
              </a:rPr>
              <a:t>error accumulation of self-training.</a:t>
            </a:r>
            <a:endParaRPr lang="zh-CN" altLang="en-US"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>
                <a:cs typeface="Times New Roman" panose="02020603050405020304" pitchFamily="18" charset="0"/>
                <a:sym typeface="+mn-ea"/>
              </a:rPr>
              <a:t>The overview of DePT. (A) We split ViT into multiple stages and prepend prompts to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the input of each stage. The prompts, along with the backbone, are initialized with labeled source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domain data. Only prompts and the classification head (in red) are finetuned during adaptation,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while the backbone is frozen (in blue). (B) The proposed adaptation framework. The pseudo labels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of target data are first predicted and then refined by memory bank-based soft voting for self-training.</a:t>
            </a:r>
            <a:r>
              <a:rPr lang="en-US" altLang="zh-CN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>
                <a:cs typeface="Times New Roman" panose="02020603050405020304" pitchFamily="18" charset="0"/>
                <a:sym typeface="+mn-ea"/>
              </a:rPr>
              <a:t>A hierarchical self-supervised objective is proposed to improve target representation and alleviate</a:t>
            </a:r>
            <a:endParaRPr lang="zh-CN" altLang="en-US"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>
                <a:cs typeface="Times New Roman" panose="02020603050405020304" pitchFamily="18" charset="0"/>
                <a:sym typeface="+mn-ea"/>
              </a:rPr>
              <a:t>error accumulation of self-training.</a:t>
            </a:r>
            <a:endParaRPr lang="zh-CN" altLang="en-US"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AE5AB3-216B-4C7C-87F7-D5F3759C7B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 userDrawn="1"/>
        </p:nvSpPr>
        <p:spPr bwMode="auto">
          <a:xfrm>
            <a:off x="0" y="6432376"/>
            <a:ext cx="12192000" cy="381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tabLst>
                <a:tab pos="533400" algn="l"/>
              </a:tabLst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3352" y="116632"/>
            <a:ext cx="11928648" cy="685800"/>
          </a:xfrm>
          <a:prstGeom prst="rect">
            <a:avLst/>
          </a:prstGeom>
          <a:noFill/>
        </p:spPr>
        <p:txBody>
          <a:bodyPr/>
          <a:lstStyle>
            <a:lvl1pPr>
              <a:tabLst>
                <a:tab pos="363220" algn="l"/>
              </a:tabLst>
              <a:defRPr sz="3200">
                <a:ln>
                  <a:solidFill>
                    <a:srgbClr val="000066"/>
                  </a:solidFill>
                </a:ln>
                <a:solidFill>
                  <a:srgbClr val="000066"/>
                </a:solidFill>
              </a:defRPr>
            </a:lvl1pPr>
          </a:lstStyle>
          <a:p>
            <a:r>
              <a:rPr lang="en-US" altLang="zh-CN" dirty="0"/>
              <a:t>	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508576"/>
            <a:ext cx="2540000" cy="304800"/>
          </a:xfrm>
        </p:spPr>
        <p:txBody>
          <a:bodyPr/>
          <a:lstStyle>
            <a:lvl1pPr>
              <a:defRPr sz="1200" smtClean="0">
                <a:solidFill>
                  <a:srgbClr val="000066"/>
                </a:solidFill>
                <a:latin typeface="+mj-lt"/>
              </a:defRPr>
            </a:lvl1pPr>
          </a:lstStyle>
          <a:p>
            <a:pPr>
              <a:defRPr/>
            </a:pPr>
            <a:fld id="{C372BC17-58FF-4A7D-A21B-EBEA0A664D97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5905" y="64480"/>
            <a:ext cx="2086095" cy="685800"/>
          </a:xfrm>
          <a:prstGeom prst="rect">
            <a:avLst/>
          </a:prstGeom>
        </p:spPr>
      </p:pic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990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1752600"/>
            <a:ext cx="10363200" cy="4343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400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48FB12-5563-48C4-8756-31B8CDDDD51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33F65-E367-4AF0-B514-99BA66002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212E8-CBFC-4F3F-AC7B-D74654C914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948FB12-5563-48C4-8756-31B8CDDDD51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Click="0"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66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521382" y="1729852"/>
            <a:ext cx="9445025" cy="2286522"/>
          </a:xfrm>
          <a:prstGeom prst="rect">
            <a:avLst/>
          </a:prstGeom>
          <a:noFill/>
          <a:ln w="25400"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 bwMode="auto">
          <a:xfrm>
            <a:off x="10550950" y="3617112"/>
            <a:ext cx="761581" cy="720000"/>
            <a:chOff x="2666985" y="682103"/>
            <a:chExt cx="1109138" cy="1131217"/>
          </a:xfrm>
        </p:grpSpPr>
        <p:sp>
          <p:nvSpPr>
            <p:cNvPr id="9" name="矩形 8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 bwMode="auto">
          <a:xfrm>
            <a:off x="1139661" y="1488129"/>
            <a:ext cx="763441" cy="720000"/>
            <a:chOff x="2666985" y="682103"/>
            <a:chExt cx="1109138" cy="1131217"/>
          </a:xfrm>
        </p:grpSpPr>
        <p:sp>
          <p:nvSpPr>
            <p:cNvPr id="13" name="矩形 12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tags" Target="../tags/tag17.xml"/><Relationship Id="rId3" Type="http://schemas.openxmlformats.org/officeDocument/2006/relationships/image" Target="../media/image14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arxiv.org/pdf/2005.14165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20.xml"/><Relationship Id="rId2" Type="http://schemas.openxmlformats.org/officeDocument/2006/relationships/image" Target="../media/image17.png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tags" Target="../tags/tag22.xml"/><Relationship Id="rId2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26.pn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35.xml"/><Relationship Id="rId2" Type="http://schemas.openxmlformats.org/officeDocument/2006/relationships/image" Target="../media/image32.png"/><Relationship Id="rId1" Type="http://schemas.openxmlformats.org/officeDocument/2006/relationships/tags" Target="../tags/tag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34.png"/><Relationship Id="rId1" Type="http://schemas.openxmlformats.org/officeDocument/2006/relationships/tags" Target="../tags/tag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45.xml"/><Relationship Id="rId2" Type="http://schemas.openxmlformats.org/officeDocument/2006/relationships/image" Target="../media/image39.png"/><Relationship Id="rId1" Type="http://schemas.openxmlformats.org/officeDocument/2006/relationships/tags" Target="../tags/tag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tags" Target="../tags/tag47.xml"/><Relationship Id="rId2" Type="http://schemas.openxmlformats.org/officeDocument/2006/relationships/image" Target="../media/image41.png"/><Relationship Id="rId1" Type="http://schemas.openxmlformats.org/officeDocument/2006/relationships/tags" Target="../tags/tag4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tags" Target="../tags/tag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tags" Target="../tags/tag4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tags" Target="../tags/tag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tags" Target="../tags/tag52.xml"/><Relationship Id="rId2" Type="http://schemas.openxmlformats.org/officeDocument/2006/relationships/image" Target="../media/image46.png"/><Relationship Id="rId1" Type="http://schemas.openxmlformats.org/officeDocument/2006/relationships/tags" Target="../tags/tag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5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tags" Target="../tags/tag5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tags" Target="../tags/tag5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tags" Target="../tags/tag5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tags" Target="../tags/tag60.xml"/><Relationship Id="rId2" Type="http://schemas.openxmlformats.org/officeDocument/2006/relationships/image" Target="../media/image53.png"/><Relationship Id="rId1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.xml"/><Relationship Id="rId10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tags" Target="../tags/tag6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tags" Target="../tags/tag6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tags" Target="../tags/tag6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tags" Target="../tags/tag6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6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3705" y="1619885"/>
            <a:ext cx="9145270" cy="2414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b="1" dirty="0">
                <a:solidFill>
                  <a:srgbClr val="000066"/>
                </a:solidFill>
                <a:uFillTx/>
                <a:ea typeface="楷体_GB2312" panose="02010609030101010101" pitchFamily="49" charset="-122"/>
                <a:cs typeface="Arial" panose="020B0604020202020204" pitchFamily="34" charset="0"/>
              </a:rPr>
              <a:t>Prompt learning</a:t>
            </a:r>
            <a:endParaRPr lang="en-US" altLang="zh-CN" sz="5400" b="1" dirty="0">
              <a:solidFill>
                <a:srgbClr val="000066"/>
              </a:solidFill>
              <a:uFillTx/>
              <a:ea typeface="楷体_GB2312" panose="0201060903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000066"/>
                </a:solidFill>
                <a:uFillTx/>
                <a:ea typeface="楷体_GB2312" panose="02010609030101010101" pitchFamily="49" charset="-122"/>
                <a:cs typeface="Arial" panose="020B0604020202020204" pitchFamily="34" charset="0"/>
              </a:rPr>
              <a:t>提示学习</a:t>
            </a:r>
            <a:endParaRPr lang="en-US" altLang="zh-CN" dirty="0">
              <a:solidFill>
                <a:srgbClr val="000066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Adapters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2492375"/>
            <a:ext cx="11544300" cy="36576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1770" y="1600200"/>
            <a:ext cx="1194816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 be used in Cross-task/Cross-lingual/Cross-Modal transfer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225" y="349885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Part Parameter Tuning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623570" y="1340485"/>
            <a:ext cx="11239500" cy="4343400"/>
          </a:xfrm>
        </p:spPr>
        <p:txBody>
          <a:bodyPr vert="horz"/>
          <a:p>
            <a:pPr marL="457200" indent="-45720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BitFit:</a:t>
            </a:r>
            <a:r>
              <a: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Simple Parameter-efficient Fine-tuning for Transformer-based Masked Language-models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/>
              <a:t>(ACL</a:t>
            </a:r>
            <a:r>
              <a:rPr lang="en-US" altLang="zh-CN" sz="2400"/>
              <a:t> </a:t>
            </a:r>
            <a:r>
              <a:rPr lang="zh-CN" altLang="en-US" sz="2400"/>
              <a:t>2022) </a:t>
            </a:r>
            <a:endParaRPr lang="zh-CN" altLang="en-US" sz="2400"/>
          </a:p>
          <a:p>
            <a:pPr marL="0" indent="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2400"/>
              <a:t>    </a:t>
            </a:r>
            <a:r>
              <a:rPr lang="zh-CN" altLang="en-US" sz="2400"/>
              <a:t>Only the bias-term (or a subset of them) is fine-tuned</a:t>
            </a:r>
            <a:endParaRPr lang="zh-CN" altLang="en-US" sz="2400"/>
          </a:p>
          <a:p>
            <a:pPr marL="457200" indent="-45720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 Transfer Learning with Diff Pruning</a:t>
            </a:r>
            <a:r>
              <a:rPr lang="zh-CN" altLang="en-US" sz="2400"/>
              <a:t> (ACL 2021) </a:t>
            </a:r>
            <a:endParaRPr lang="zh-CN" altLang="en-US" sz="2400"/>
          </a:p>
          <a:p>
            <a:pPr marL="0" indent="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2400"/>
              <a:t>     </a:t>
            </a:r>
            <a:r>
              <a:rPr lang="zh-CN" altLang="en-US" sz="2400"/>
              <a:t>Learn a diff vector and add this</a:t>
            </a:r>
            <a:r>
              <a:rPr lang="en-US" altLang="zh-CN" sz="2400"/>
              <a:t> </a:t>
            </a:r>
            <a:r>
              <a:rPr lang="zh-CN" altLang="en-US" sz="2400"/>
              <a:t>vector to the pre-trained model parameters</a:t>
            </a:r>
            <a:endParaRPr lang="zh-CN" altLang="en-US" sz="2400"/>
          </a:p>
          <a:p>
            <a:pPr marL="457200" indent="-45720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Raise a Child in Large Language Model: Towards Effective and Generalizable Fine-tuning </a:t>
            </a:r>
            <a:r>
              <a:rPr lang="zh-CN" altLang="en-US" sz="2400"/>
              <a:t>(EMNLP</a:t>
            </a:r>
            <a:r>
              <a:rPr lang="en-US" altLang="zh-CN" sz="2400"/>
              <a:t> </a:t>
            </a:r>
            <a:r>
              <a:rPr lang="zh-CN" altLang="en-US" sz="2400"/>
              <a:t>2022) </a:t>
            </a:r>
            <a:endParaRPr lang="zh-CN" altLang="en-US" sz="2400"/>
          </a:p>
          <a:p>
            <a:pPr marL="0" indent="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2400"/>
              <a:t>     </a:t>
            </a:r>
            <a:r>
              <a:rPr lang="zh-CN" altLang="en-US" sz="2400"/>
              <a:t>First find a subset of parameters and generate the gradient mask, then update part of the</a:t>
            </a:r>
            <a:r>
              <a:rPr lang="en-US" altLang="zh-CN" sz="2400"/>
              <a:t> </a:t>
            </a:r>
            <a:r>
              <a:rPr lang="zh-CN" altLang="en-US" sz="2400"/>
              <a:t>parameters based on the gradient mask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32740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59105" y="1987550"/>
            <a:ext cx="11273790" cy="4302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457200" marR="0" indent="-457200" algn="l" defTabSz="914400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Model tuning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requires making a task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specific copy of the entire pre-trained model for each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downstream task and inference must be performed in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separate batches. 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  <a:p>
            <a:pPr marL="457200" marR="0" indent="-457200" algn="l" defTabSz="914400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Prompt tuning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only requires storing a small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task-specific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continuous vectors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for each task, and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directly optimizes them via  gradients during fine-tuning,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enables mixed-task inference using the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original pre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-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trained model.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52490" y="260350"/>
            <a:ext cx="5538470" cy="135763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32740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59105" y="1628775"/>
            <a:ext cx="11273790" cy="3711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457200" marR="0" indent="-457200" algn="l" defTabSz="914400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Model tuning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requires making a taskspecific copy of the entire pre-trained model for each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downstream task and inference must be performed in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separate batches. 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  <a:p>
            <a:pPr marL="457200" marR="0" indent="-457200" algn="l" defTabSz="914400" rtl="0" eaLnBrk="0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Prompt tuning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only requires storing a small task-specific prompt for each task, and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enables mixed-task inference using the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original pretrained model.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32740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6005" y="1484630"/>
            <a:ext cx="10302240" cy="473964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1497330"/>
            <a:ext cx="10363200" cy="459867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 learning is the process to creat a prompting function                   that maximize the performance on downstream tasks.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9962451" y="1483932"/>
                <a:ext cx="1993900" cy="5118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none" lIns="91440" tIns="45720" rIns="91440" bIns="45720" numCol="1" anchor="t" anchorCtr="0" compatLnSpc="1">
                <a:spAutoFit/>
              </a:bodyPr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0" lang="en-US" altLang="zh-CN" sz="28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8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𝑝𝑟𝑜𝑚𝑝𝑡</m:t>
                          </m:r>
                        </m:sub>
                      </m:sSub>
                      <m:r>
                        <a:rPr kumimoji="0" lang="en-US" altLang="zh-CN" sz="2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(</m:t>
                      </m:r>
                      <m:r>
                        <a:rPr kumimoji="0" lang="en-US" altLang="zh-CN" sz="2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𝑥</m:t>
                      </m:r>
                      <m:r>
                        <a:rPr kumimoji="0" lang="en-US" altLang="zh-CN" sz="28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28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962451" y="1483932"/>
                <a:ext cx="1993900" cy="511810"/>
              </a:xfrm>
              <a:prstGeom prst="rect">
                <a:avLst/>
              </a:prstGeom>
              <a:blipFill rotWithShape="1">
                <a:blip r:embed="rId3"/>
                <a:stretch>
                  <a:fillRect l="-29" t="-112" r="29" b="11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7805" y="2494915"/>
            <a:ext cx="9477375" cy="393636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Language model prompting to the rescue!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r>
              <a:rPr lang="zh-CN" altLang="en-US"/>
              <a:t>GPT-3 (</a:t>
            </a:r>
            <a:r>
              <a:rPr lang="zh-CN" altLang="en-US">
                <a:hlinkClick r:id="rId1" action="ppaction://hlinkfile"/>
              </a:rPr>
              <a:t>Brown et al., 2020</a:t>
            </a:r>
            <a:r>
              <a:rPr lang="zh-CN" altLang="en-US"/>
              <a:t>): </a:t>
            </a:r>
            <a:r>
              <a:rPr lang="zh-CN" altLang="en-US">
                <a:solidFill>
                  <a:srgbClr val="00B050"/>
                </a:solidFill>
              </a:rPr>
              <a:t>In-context learning</a:t>
            </a:r>
            <a:endParaRPr lang="zh-CN" altLang="en-US"/>
          </a:p>
          <a:p>
            <a:r>
              <a:rPr lang="zh-CN" altLang="en-US"/>
              <a:t>• </a:t>
            </a:r>
            <a:r>
              <a:rPr lang="zh-CN" altLang="en-US">
                <a:solidFill>
                  <a:srgbClr val="00B050"/>
                </a:solidFill>
              </a:rPr>
              <a:t>natural language instruction</a:t>
            </a:r>
            <a:r>
              <a:rPr lang="zh-CN" altLang="en-US"/>
              <a:t> and/or </a:t>
            </a:r>
            <a:r>
              <a:rPr lang="zh-CN" altLang="en-US">
                <a:solidFill>
                  <a:srgbClr val="00B050"/>
                </a:solidFill>
              </a:rPr>
              <a:t>a few task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demonstrations</a:t>
            </a:r>
            <a:r>
              <a:rPr lang="zh-CN" altLang="en-US"/>
              <a:t> ⟶ </a:t>
            </a:r>
            <a:r>
              <a:rPr lang="en-US" altLang="zh-CN"/>
              <a:t>  </a:t>
            </a:r>
            <a:r>
              <a:rPr lang="zh-CN" altLang="en-US"/>
              <a:t>outpu</a:t>
            </a:r>
            <a:r>
              <a:rPr lang="en-US" altLang="zh-CN"/>
              <a:t>t</a:t>
            </a:r>
            <a:endParaRPr lang="en-US" altLang="zh-CN"/>
          </a:p>
          <a:p>
            <a:r>
              <a:rPr lang="zh-CN" altLang="en-US"/>
              <a:t> </a:t>
            </a:r>
            <a:endParaRPr lang="zh-CN" altLang="en-US"/>
          </a:p>
          <a:p>
            <a:r>
              <a:rPr lang="zh-CN" altLang="en-US">
                <a:solidFill>
                  <a:srgbClr val="00B050"/>
                </a:solidFill>
              </a:rPr>
              <a:t>“Translate English to German:”</a:t>
            </a:r>
            <a:r>
              <a:rPr lang="zh-CN" altLang="en-US"/>
              <a:t> That is good ⟶ Das</a:t>
            </a:r>
            <a:r>
              <a:rPr lang="en-US" altLang="zh-CN"/>
              <a:t> </a:t>
            </a:r>
            <a:r>
              <a:rPr lang="zh-CN" altLang="en-US"/>
              <a:t>is gut 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• no gradient updates or fine-tuning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1497330"/>
            <a:ext cx="10363200" cy="459867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 types--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Cloze prompt: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the language model is required to fill in the blanks of a textual string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Prefix prompt: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the language model is required to generate the textual string by the given input as well as a prefix string.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380" y="4364990"/>
            <a:ext cx="12041505" cy="124904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32740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839470" y="1412875"/>
            <a:ext cx="1036320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Fine-tuning: the model is trained via repreated gradient updates using a large corpus of example tasks.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the task description, the model sees a few examples of the task. No gradient updates are performed.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08120" y="2276475"/>
            <a:ext cx="3971925" cy="175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19830" y="4796155"/>
            <a:ext cx="4953000" cy="204787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r>
              <a:rPr lang="en-US" altLang="zh-CN"/>
              <a:t>instruction/</a:t>
            </a:r>
            <a:r>
              <a:rPr lang="en-US" altLang="zh-CN"/>
              <a:t>question</a:t>
            </a:r>
            <a:endParaRPr lang="en-US" altLang="zh-CN"/>
          </a:p>
          <a:p>
            <a:r>
              <a:rPr lang="en-US" altLang="zh-CN"/>
              <a:t>Example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" y="3213100"/>
            <a:ext cx="5848350" cy="2390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4380" y="3141345"/>
            <a:ext cx="4295775" cy="249555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44" y="116632"/>
            <a:ext cx="11856640" cy="76499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4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is this?</a:t>
            </a:r>
            <a:endParaRPr lang="en-US" altLang="zh-CN" sz="4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60296" y="6553200"/>
            <a:ext cx="2540000" cy="304800"/>
          </a:xfrm>
          <a:noFill/>
        </p:spPr>
        <p:txBody>
          <a:bodyPr/>
          <a:lstStyle/>
          <a:p>
            <a:fld id="{B3AE3ABA-2B5C-4364-A679-F9EB476C0B54}" type="slidenum">
              <a:rPr lang="en-US" altLang="zh-CN">
                <a:latin typeface="+mj-lt"/>
                <a:ea typeface="黑体" panose="02010609060101010101" pitchFamily="49" charset="-122"/>
              </a:rPr>
            </a:fld>
            <a:endParaRPr lang="en-US" altLang="zh-CN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57530" y="1052830"/>
            <a:ext cx="11219815" cy="165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600" dirty="0">
                <a:solidFill>
                  <a:schemeClr val="tx1"/>
                </a:solidFill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Prompt engineering is a relatively new discipline for developing and optimizing</a:t>
            </a:r>
            <a:r>
              <a:rPr lang="en-US" altLang="zh-CN" sz="2600" dirty="0">
                <a:solidFill>
                  <a:schemeClr val="tx1"/>
                </a:solidFill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6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prompts</a:t>
            </a:r>
            <a:r>
              <a:rPr lang="zh-CN" altLang="en-US" sz="2600" dirty="0">
                <a:solidFill>
                  <a:schemeClr val="tx1"/>
                </a:solidFill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to efficiently use </a:t>
            </a:r>
            <a:r>
              <a:rPr lang="zh-CN" altLang="en-US" sz="2600" b="1" dirty="0">
                <a:solidFill>
                  <a:srgbClr val="C00000"/>
                </a:solidFill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language models</a:t>
            </a:r>
            <a:r>
              <a:rPr lang="zh-CN" altLang="en-US" sz="2600" dirty="0">
                <a:solidFill>
                  <a:schemeClr val="tx1"/>
                </a:solidFill>
                <a:uFillTx/>
                <a:ea typeface="黑体" panose="02010609060101010101" pitchFamily="49" charset="-122"/>
                <a:cs typeface="Times New Roman" panose="02020603050405020304" pitchFamily="18" charset="0"/>
              </a:rPr>
              <a:t> (LMs) for a wide variety of applications and research topics.</a:t>
            </a:r>
            <a:endParaRPr lang="zh-CN" altLang="en-US" sz="2600" dirty="0">
              <a:solidFill>
                <a:schemeClr val="tx1"/>
              </a:solidFill>
              <a:uFillTx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231765" y="2852420"/>
            <a:ext cx="6826250" cy="374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l="9036" t="39130" r="46667" b="6269"/>
          <a:stretch>
            <a:fillRect/>
          </a:stretch>
        </p:blipFill>
        <p:spPr>
          <a:xfrm>
            <a:off x="118745" y="2852420"/>
            <a:ext cx="5400675" cy="374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1497330"/>
            <a:ext cx="10363200" cy="459867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 types--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Cloze prompt: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the language model is required to fill in the blanks of a textual string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Prefix prompt: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language model is required to generate the textual string by the given input as well as a prefix string.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Advantages: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help leverage the knowledge contained in pre-trained language model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can be mannual designed with prior experitise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provide a perspective of better understanding the pre-trained language model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Disadvantages: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not flexible enough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require much prior expertise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94335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--sub-optimal and sensitive discrete/hard prompts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pPr>
              <a:buFont typeface="Wingdings" panose="05000000000000000000" charset="0"/>
              <a:buChar char="Ø"/>
            </a:pPr>
            <a:r>
              <a:rPr lang="en-US" altLang="zh-CN" sz="2400" b="1"/>
              <a:t>Discrete/hard prompts:</a:t>
            </a:r>
            <a:r>
              <a:rPr lang="en-US" altLang="zh-CN" sz="2400"/>
              <a:t> natural language instructions/task descriptions</a:t>
            </a: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Problems:</a:t>
            </a:r>
            <a:endParaRPr lang="en-US" altLang="zh-CN" sz="2400"/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sz="2055"/>
              <a:t>requiring domain expertise/understanding of the model’s inner workings</a:t>
            </a:r>
            <a:endParaRPr lang="en-US" altLang="zh-CN" sz="2055"/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sz="2055">
                <a:ea typeface="宋体" panose="02010600030101010101" pitchFamily="2" charset="-122"/>
              </a:rPr>
              <a:t>performance still lags far behind SOTA model tuning</a:t>
            </a:r>
            <a:endParaRPr lang="en-US" altLang="zh-CN" sz="2055">
              <a:ea typeface="宋体" panose="02010600030101010101" pitchFamily="2" charset="-122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sz="2055">
                <a:ea typeface="宋体" panose="02010600030101010101" pitchFamily="2" charset="-122"/>
              </a:rPr>
              <a:t>sub-optimal and sensitive: prompts that humans consider reasonable is not necessarily effective for language models; pre-trained language models are sensitive to the choice of prompts</a:t>
            </a:r>
            <a:endParaRPr lang="en-US" altLang="zh-CN" sz="2055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5505" y="2204720"/>
            <a:ext cx="6824345" cy="200469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94335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--shifting to continuous/soft prompts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pPr>
              <a:buFont typeface="Wingdings" panose="05000000000000000000" charset="0"/>
              <a:buChar char="Ø"/>
            </a:pPr>
            <a:r>
              <a:rPr lang="en-US" altLang="zh-CN" sz="2400" b="1"/>
              <a:t>Continuous/soft prompts:</a:t>
            </a:r>
            <a:r>
              <a:rPr lang="en-US" altLang="zh-CN" sz="2400"/>
              <a:t> additinal learnable parameters injected into the model</a:t>
            </a: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manual prompt design</a:t>
            </a: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mining and paraphrasing based methods to automatically augment the prompt sets</a:t>
            </a: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gradient-based search for improved discrete/hard prompts</a:t>
            </a: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automatic prompt generation using a separate generative language model (T5)</a:t>
            </a:r>
            <a:endParaRPr lang="en-US" altLang="zh-CN" sz="2400"/>
          </a:p>
          <a:p>
            <a:pPr>
              <a:buFont typeface="Wingdings" panose="05000000000000000000" charset="0"/>
              <a:buChar char="Ø"/>
            </a:pPr>
            <a:r>
              <a:rPr lang="en-US" altLang="zh-CN" sz="2400"/>
              <a:t>learning continous/soft prompts</a:t>
            </a:r>
            <a:endParaRPr lang="en-US" altLang="zh-CN" sz="2055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489585" y="1497330"/>
            <a:ext cx="11033125" cy="459867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 types-- </a:t>
            </a:r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search templates in discrete space (word) or continuous space (embedding)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prompt: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Prompt Mining, Prompt Paraphrasing, Gradient based Search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Continous prompt: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Prefix Tuning, Tuning Initialized with Discrete Prompts,  Hard-Soft Prompt Hybrid Tuning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Advantages: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Relax the constraint of embedding space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Remove the restriction that the template is parameterized by the PLM parameters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Disadvantages: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Can hardly be interpretable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Usualy, can not be easily transferred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94335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--it remains unclear how to learn continuous/soft prompts effectively?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400" b="1"/>
              <a:t>P-tuning</a:t>
            </a:r>
            <a:r>
              <a:rPr lang="en-US" altLang="zh-CN" sz="2400"/>
              <a:t> (Liu et al., 2021): encode dependencies between prompt tokens using a BiLSTM network</a:t>
            </a:r>
            <a:endParaRPr lang="en-US" altLang="zh-CN" sz="2400"/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400" b="1"/>
              <a:t>Prefix Tuning </a:t>
            </a:r>
            <a:r>
              <a:rPr lang="en-US" altLang="zh-CN" sz="2400"/>
              <a:t>(Li and Liang., 2021): inject prompts at different positions of the input /model</a:t>
            </a:r>
            <a:endParaRPr lang="en-US" altLang="zh-CN" sz="2400"/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 sz="2400" b="1"/>
              <a:t>Soft Prompts</a:t>
            </a:r>
            <a:r>
              <a:rPr lang="en-US" altLang="zh-CN" sz="2400"/>
              <a:t> (Qin and Eisner., 2021): use ensemble methods, e.g., mixture-of-experts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94335"/>
            <a:ext cx="10363200" cy="990600"/>
          </a:xfrm>
        </p:spPr>
        <p:txBody>
          <a:bodyPr/>
          <a:p>
            <a:r>
              <a:rPr lang="en-US" altLang="zh-CN">
                <a:sym typeface="+mn-ea"/>
              </a:rPr>
              <a:t>Prefix Tuning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(Li and Liang., 2021)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1405" y="2132965"/>
            <a:ext cx="6447155" cy="4639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3615" y="1340485"/>
            <a:ext cx="10351770" cy="8299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5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– </a:t>
            </a:r>
            <a:r>
              <a:rPr kumimoji="0" lang="zh-CN" altLang="en-US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Prefix-Tuning: Optimizing Continuous Prompts for Generation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(ACL 2021)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– Add a prefix before the input and only tune the parameters from the prefix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94335"/>
            <a:ext cx="10363200" cy="990600"/>
          </a:xfrm>
        </p:spPr>
        <p:txBody>
          <a:bodyPr/>
          <a:p>
            <a:r>
              <a:rPr lang="en-US" altLang="zh-CN" b="1">
                <a:sym typeface="+mn-ea"/>
              </a:rPr>
              <a:t>Prefix Tuning </a:t>
            </a:r>
            <a:r>
              <a:rPr lang="en-US" altLang="zh-CN">
                <a:sym typeface="+mn-ea"/>
              </a:rPr>
              <a:t>(Li and Liang., 2021)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83615" y="1340485"/>
            <a:ext cx="10351770" cy="8299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5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– </a:t>
            </a:r>
            <a:r>
              <a:rPr kumimoji="0" lang="zh-CN" altLang="en-US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Prefix-Tuning: Optimizing Continuous Prompts for Generation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 (ACL 2021)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– Add a prefix before the input and only tune the parameters from the prefix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915" y="2552700"/>
            <a:ext cx="11471275" cy="384810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94335"/>
            <a:ext cx="10363200" cy="990600"/>
          </a:xfrm>
        </p:spPr>
        <p:txBody>
          <a:bodyPr/>
          <a:p>
            <a:r>
              <a:rPr lang="en-US" altLang="zh-CN">
                <a:sym typeface="+mn-ea"/>
              </a:rPr>
              <a:t>Prompt Tuning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(Lester et al., 2021)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015365" y="1621155"/>
            <a:ext cx="9668510" cy="1875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p>
            <a:pPr marL="457200" marR="0" indent="-45720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What is a prompt in prompt tuning?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-"/>
              <a:tabLst>
                <a:tab pos="533400" algn="l"/>
              </a:tabLst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a sequence of additional task-specific tunable tokens prepended to the input text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9470" y="3601085"/>
            <a:ext cx="10401300" cy="2695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5325" y="6440170"/>
            <a:ext cx="8422640" cy="3987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5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zh-CN" alt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The Power of Scale for Parameter-Efficient Prompt Tuning</a:t>
            </a:r>
            <a:endParaRPr kumimoji="0" lang="zh-CN" altLang="en-US" sz="2000" b="0" i="1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P-Tuning v2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–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P-Tuning v2: Prompt Tuning Can Be Comparable to Fine-tuning Universally Across Scales and Tasks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(ACL 2022)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– Add prompts in each Transformer layer, which makes the model more stable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380" y="3308350"/>
            <a:ext cx="11644630" cy="278765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489585" y="1497330"/>
            <a:ext cx="11033125" cy="459867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settings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Zero-shot learning (PLM has been trainied for LM to predict the probability, GPT-3)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Few-shot learning (resource limitation scenarios, PET-TC)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Full-data learning (for best downstream task performance, PTR)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Line before Prompting</a:t>
            </a:r>
            <a:endParaRPr lang="zh-CN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524510" y="1752600"/>
            <a:ext cx="1075309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Language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(PLM)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Pre-train in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unlabeled corpus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then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fine-tune in “small-scale” downstream data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have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brought breakthrough on many NLP tasks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tune all parameters when PLM is becoming larger and larger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9693"/>
          <a:stretch>
            <a:fillRect/>
          </a:stretch>
        </p:blipFill>
        <p:spPr>
          <a:xfrm>
            <a:off x="1416050" y="3861435"/>
            <a:ext cx="8543925" cy="238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1905" y="6337935"/>
            <a:ext cx="785495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GPT: 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Generative Pre-trained Transformer 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80550" y="1340485"/>
            <a:ext cx="2426335" cy="9144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fine-tuning?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Tuning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Training settings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Zero-shot learning (PLM has been trainied for LM to predict the probability, GPT-3)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 for Zero-shot Relation Extraction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ClrTx/>
              <a:buSzTx/>
              <a:buFont typeface="微软雅黑" panose="020B0503020204020204" pitchFamily="34" charset="-122"/>
              <a:buChar char="-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RelationPrompt: leveraging prompts to generate synthetic data for zero-shot relation triplet extraction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ClrTx/>
              <a:buSzTx/>
              <a:buFont typeface="Wingdings" panose="05000000000000000000" charset="0"/>
              <a:buNone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46948"/>
          <a:stretch>
            <a:fillRect/>
          </a:stretch>
        </p:blipFill>
        <p:spPr>
          <a:xfrm>
            <a:off x="47625" y="4725035"/>
            <a:ext cx="5934710" cy="1988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t="53052"/>
          <a:stretch>
            <a:fillRect/>
          </a:stretch>
        </p:blipFill>
        <p:spPr>
          <a:xfrm>
            <a:off x="5952490" y="4797425"/>
            <a:ext cx="6134735" cy="181927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489585" y="1497330"/>
            <a:ext cx="11327130" cy="4598670"/>
          </a:xfrm>
        </p:spPr>
        <p:txBody>
          <a:bodyPr vert="horz"/>
          <a:p>
            <a:pPr marL="457200" indent="-457200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settings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 Updating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latinLnBrk="0">
              <a:lnSpc>
                <a:spcPct val="14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No prompt, only fine-tuning: Only tuned LM params (BERT, RoBERTa)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lnSpc>
                <a:spcPct val="14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Tuning-free prompting: Frozen LM params, no additional prompt params (GPT-3, BARTScore)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lnSpc>
                <a:spcPct val="14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Fixed-LM prompt tuning: Frozen LM params, additional and tuned prompt params (Prefix-Tuning, WARP)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lnSpc>
                <a:spcPct val="14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Fixed-prompt LM Tuning: Tuned LM params, with fixed additional prompt params (T5, PET-TC)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latinLnBrk="0">
              <a:lnSpc>
                <a:spcPct val="14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Prompt + LM tuning: Tune both LM params and additional prompt params (P-Tuning, PTR)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489585" y="1497330"/>
            <a:ext cx="11033125" cy="4598670"/>
          </a:xfrm>
        </p:spPr>
        <p:txBody>
          <a:bodyPr vert="horz"/>
          <a:p>
            <a:pPr marL="457200" lvl="1" indent="-457200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 Updating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latinLnBrk="0">
              <a:lnSpc>
                <a:spcPct val="14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No prompt, only fine-tuning: Only tuned LM params (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BERT, RoBERTa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simplicity, do not need prompt design. Can also fit to larger training datasets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Disadvantates: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LM usually overfit or unstable on small datasets.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Tuning-free prompting: Frozen LM params, no additional prompt params (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GPT-3, BARTScore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parameter update process, which can be applied in zero-shot settings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much prompt engineering with prior expertise; slow at testing, can not easily use large training datasets.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260350"/>
            <a:ext cx="10363200" cy="990600"/>
          </a:xfrm>
        </p:spPr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335280" y="909320"/>
            <a:ext cx="11730990" cy="4598670"/>
          </a:xfrm>
        </p:spPr>
        <p:txBody>
          <a:bodyPr vert="horz"/>
          <a:p>
            <a:pPr marL="457200" lvl="1" indent="-457200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 Updating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Fixed-LM prompt tuning: Frozen LM params, additional and tuned prompt params (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Prefix-Tuning, WARP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often outperforms tuning-free prompting, while retain knowledge in LMs and is suitable in few-shot scenarios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Disadvantates: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No applicable in zero-shot; the learned representation has limitations in large-data scenarios; prompts are usually hard to human-interpreted.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Fixed-prompt LM Tuning: Tuned LM params, with fixed additional prompt params (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T5, PET-TC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or answer engineering is more specific to the task, allowing for more efficient learning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reuires manual prompt; LM fine-tuned on one downstram task can not be easily transferred to another downstream task.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Tuning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489585" y="1497330"/>
            <a:ext cx="11033125" cy="4598670"/>
          </a:xfrm>
        </p:spPr>
        <p:txBody>
          <a:bodyPr vert="horz"/>
          <a:p>
            <a:pPr marL="457200" lvl="1" indent="-457200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en-US" altLang="zh-CN" sz="28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Parameter Updating</a:t>
            </a:r>
            <a:endParaRPr lang="en-US" altLang="zh-CN" sz="28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微软雅黑" panose="020B0503020204020204" pitchFamily="34" charset="-122"/>
              <a:buChar char="-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Prompt + LM tuning: Tune both LM params and additional prompt params (</a:t>
            </a:r>
            <a:r>
              <a:rPr lang="en-US" altLang="zh-CN" sz="2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P-Tuning, PTR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Tune both LM params and additional prompt params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2" algn="l" latinLnBrk="0">
              <a:lnSpc>
                <a:spcPct val="14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ü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setting is very similar to the standard pre-train and then fine-tune paradigm</a:t>
            </a: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most experssive method, which is suitable for large dataset settings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Char char="ü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Disadvantates: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requires most computational resources.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40000"/>
              </a:lnSpc>
              <a:spcBef>
                <a:spcPts val="0"/>
              </a:spcBef>
              <a:buFont typeface="Wingdings" panose="05000000000000000000" charset="0"/>
              <a:buNone/>
            </a:pPr>
            <a:endParaRPr lang="en-US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ECCV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adapt large pre-trained Transformers to downstream tasks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only a small amount (&lt;=1% of model parameters) learnable  in the input space while keeping the model backbone frozen, VPT achieves significant performance gains, even outperforms full fine-tuning in many downstream recognition tasks.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1315" y="3717290"/>
            <a:ext cx="8477250" cy="308610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ECCV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125" y="3140710"/>
            <a:ext cx="10096500" cy="299085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Exploring Visual Prompts for Adapting Large-Scale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Learn a single 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perturbation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such that a frozen model prompted with this perturbation performs a new task.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160" y="2493010"/>
            <a:ext cx="7096760" cy="42773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1323955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Exploring Visual Prompts for Adapting Large-Scale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prompting methods: adapt a frozen pre-trained model by modifying the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data space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prompt: adapt a model to new tasks by modifying the </a:t>
            </a: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pixels.</a:t>
            </a:r>
            <a:endParaRPr lang="en-US" altLang="zh-CN" b="1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adversarial repreogramming and prompting share the </a:t>
            </a: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general idea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perform data-space adaptation by transforming the input (i.e., prompt engineering) and/or output (i.e., answer engineering).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treats prompts as a continuous task-specific vector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 perturbation (i.e., soft prompt)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1323955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Exploring Visual Prompts for Adapting Large-Scale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prompting methods: adapt a frozen pre-trained model by modifying the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data space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prompt: adapt a model to new tasks by modifying the </a:t>
            </a: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pixels.</a:t>
            </a:r>
            <a:endParaRPr lang="en-US" altLang="zh-CN" b="1" i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7350" y="2637155"/>
            <a:ext cx="6443980" cy="361061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Line before Prompting</a:t>
            </a:r>
            <a:endParaRPr lang="zh-CN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524510" y="1752600"/>
            <a:ext cx="1075309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Language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(PLM)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Pre-train in large-scale unlabeled corpus and then fine-tune in “small-scale” downstream data have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brought breakthrough on many NLP tasks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hard to tune all parameters when PLM is becoming larger and larger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9693"/>
          <a:stretch>
            <a:fillRect/>
          </a:stretch>
        </p:blipFill>
        <p:spPr>
          <a:xfrm>
            <a:off x="1416050" y="3861435"/>
            <a:ext cx="8543925" cy="238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1905" y="6337935"/>
            <a:ext cx="785495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GPT: 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Times New Roman" panose="02020603050405020304" pitchFamily="18" charset="0"/>
              </a:rPr>
              <a:t>Generative Pre-trained Transformer 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5460" y="2493010"/>
            <a:ext cx="8625205" cy="4502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Generation Networks for Efficient Adaptation of Frozen Vision Transformers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Prompt Generation Network (PGN) that generates input-dependent prompts by sampling from a learned library of tokens.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Convolutional Visual Prompts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Existing vision prompts optimize a high-dimensional additive vector, and require labeled data on training.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his paradigm fails on test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adaptation when labeled data is unavailable,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where the high-dimensional visual prompt overfits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the self-supervised objective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Convolutional visual prompts for test-time adaptation without label.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self-supervised tasks are used as a proxy, which captures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similar information and structures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as the target task.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distribution shift in visual data is often structured and satisfying translaton equivariance.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Convolutional Visual Prompts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2470" y="1844675"/>
            <a:ext cx="6231890" cy="4420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71945" y="4437380"/>
            <a:ext cx="5330190" cy="1606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67980" y="2368550"/>
            <a:ext cx="2435225" cy="15684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5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 sz="3200">
                <a:solidFill>
                  <a:srgbClr val="0000FF"/>
                </a:solidFill>
                <a:cs typeface="Times New Roman" panose="02020603050405020304" pitchFamily="18" charset="0"/>
              </a:rPr>
              <a:t>x = x + v</a:t>
            </a:r>
            <a:r>
              <a:rPr lang="en-US" altLang="zh-CN" sz="3200">
                <a:solidFill>
                  <a:srgbClr val="0000FF"/>
                </a:solidFill>
                <a:cs typeface="Times New Roman" panose="02020603050405020304" pitchFamily="18" charset="0"/>
              </a:rPr>
              <a:t>;</a:t>
            </a:r>
            <a:endParaRPr lang="en-US" altLang="zh-CN" sz="320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en-US" altLang="zh-CN" sz="3200">
                <a:solidFill>
                  <a:srgbClr val="0000FF"/>
                </a:solidFill>
                <a:cs typeface="Times New Roman" panose="02020603050405020304" pitchFamily="18" charset="0"/>
              </a:rPr>
              <a:t>x = [x;v];</a:t>
            </a:r>
            <a:endParaRPr lang="en-US" altLang="zh-CN" sz="320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en-US" altLang="zh-CN" sz="3200">
                <a:solidFill>
                  <a:srgbClr val="FF0000"/>
                </a:solidFill>
                <a:cs typeface="Times New Roman" panose="02020603050405020304" pitchFamily="18" charset="0"/>
              </a:rPr>
              <a:t>x = </a:t>
            </a:r>
            <a:r>
              <a:rPr lang="en-US" altLang="zh-CN" sz="3200" i="1">
                <a:solidFill>
                  <a:srgbClr val="FF0000"/>
                </a:solidFill>
                <a:cs typeface="Times New Roman" panose="02020603050405020304" pitchFamily="18" charset="0"/>
              </a:rPr>
              <a:t>conv</a:t>
            </a:r>
            <a:r>
              <a:rPr lang="en-US" altLang="zh-CN" sz="3200">
                <a:solidFill>
                  <a:srgbClr val="FF0000"/>
                </a:solidFill>
                <a:cs typeface="Times New Roman" panose="02020603050405020304" pitchFamily="18" charset="0"/>
              </a:rPr>
              <a:t>(x,v)</a:t>
            </a:r>
            <a:endParaRPr lang="en-US" altLang="zh-CN" sz="320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 latinLnBrk="0"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and Improving Visual Prompting A Label-Mapping Perspective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It remains elusive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VP stays effective even given a ruleless label mapping (LM)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source classes and the target classes.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is LM interrelated with VP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 affirmative answer that a better ‘quality’ of LM can consistently improve the effectiveness of VP.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Re-maps the source labels to the target labels and progressively improves the target task accuracy of VP.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1287125" cy="4343400"/>
          </a:xfrm>
        </p:spPr>
        <p:txBody>
          <a:bodyPr vert="horz"/>
          <a:p>
            <a:pPr marL="457200" indent="-457200" latinLnBrk="0"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and Improving Visual Prompting A Label-Mapping Perspective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VP can reprogram a fixed, pre-trained source model to accomplish downstream tasks in the target domain by simply incorporating universal prompts into downstream data points.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VP integrates an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transformation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and/or an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transformation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to reprogram the fixed source model to accomplish a new target task.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transformation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typically realized by incorporating (data-agnostic) input perturbations (i.e., prompts) into input samples.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transformation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given by a function that maps source labels to target labels, known as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mapping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(LM).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67715" y="4509135"/>
            <a:ext cx="11043285" cy="206121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514350" marR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533400" algn="l"/>
              </a:tabLst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the rationality behind LM and how to explore its influence on VP?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514350" marR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533400" algn="l"/>
              </a:tabLst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How to interpret LM and the seemingly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random perturbation pattern in VP?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-classification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and Improving Visual Prompting A Label-Mapping Perspective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697865" y="1917065"/>
            <a:ext cx="5391150" cy="4911725"/>
            <a:chOff x="2003" y="3019"/>
            <a:chExt cx="8490" cy="773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b="16961"/>
            <a:stretch>
              <a:fillRect/>
            </a:stretch>
          </p:blipFill>
          <p:spPr>
            <a:xfrm>
              <a:off x="2003" y="3019"/>
              <a:ext cx="8490" cy="764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104" y="10492"/>
              <a:ext cx="5002" cy="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4259" y="10080"/>
              <a:ext cx="2492" cy="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167755" y="2142490"/>
            <a:ext cx="6004560" cy="424942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50000"/>
                  </a:schemeClr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pPr marL="457200" marR="0" indent="-4572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微软雅黑" panose="020B0503020204020204" pitchFamily="34" charset="-122"/>
              <a:buChar char="-"/>
            </a:pPr>
            <a:r>
              <a:rPr kumimoji="0" lang="en-US" altLang="zh-CN" sz="2200" b="0" i="0" u="none" strike="noStrike" kern="0" cap="none" spc="0" normalizeH="0" baseline="0">
                <a:cs typeface="Times New Roman" panose="02020603050405020304" pitchFamily="18" charset="0"/>
              </a:rPr>
              <a:t>Generally speaking, VP aims to generate a universal input perturbation template (i.e., ‘visual prompt’) and leverage a source-target LM (label mapping) in order to drive the fixed source model (e.g., pretrained on ImageNet-1K) to conduct a target task (e.g., Flowers102 image classification). </a:t>
            </a:r>
            <a:endParaRPr kumimoji="0" lang="en-US" altLang="zh-CN" sz="2200" b="0" i="0" u="none" strike="noStrike" kern="0" cap="none" spc="0" normalizeH="0" baseline="0">
              <a:cs typeface="Times New Roman" panose="02020603050405020304" pitchFamily="18" charset="0"/>
            </a:endParaRPr>
          </a:p>
          <a:p>
            <a:pPr marL="457200" marR="0" indent="-4572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微软雅黑" panose="020B0503020204020204" pitchFamily="34" charset="-122"/>
              <a:buChar char="-"/>
            </a:pPr>
            <a:r>
              <a:rPr kumimoji="0" lang="en-US" altLang="zh-CN" sz="2200" b="0" i="0" u="none" strike="noStrike" kern="0" cap="none" spc="0" normalizeH="0" baseline="0">
                <a:cs typeface="Times New Roman" panose="02020603050405020304" pitchFamily="18" charset="0"/>
              </a:rPr>
              <a:t>Our proposal couples the design of LM with VP training. The resulting LM-VP co-design improves target task accuracy across a variety of target image classification tasks using a fixed ImageNet-pretrained source model.</a:t>
            </a:r>
            <a:endParaRPr kumimoji="0" lang="en-US" altLang="zh-CN" sz="2200" b="0" i="0" u="none" strike="noStrike" kern="0" cap="none" spc="0" normalizeH="0" baseline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-long-tail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LMPT: Prompt Tuning with Class-Specific Embedding Loss for 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Long-Tailed Multi-Label Visual Recognition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unified framework for LTML capturing the semantic feature interactions between categories by combining text and image modality data and improving the performance synchronously on both head and tail classes.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5460" y="3068955"/>
            <a:ext cx="7986395" cy="370459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-segmentation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Prompt-Matched Semantic Segmentation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explore how to effectively and efficiently adapt pre-trained visual foundation models to various downstream tasks of semantic segmentation.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ivid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ing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pre-trained backbone with frozen parameters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into multiple stages and perform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 learning between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different stages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makes the proposed scheme applicable to various architectures of CNN and Transformer.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lightweight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Semantic-aware Prompt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Matcher (SPM)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designed to progressively learn reasonable prompts with a recurrent mechanism, guided by the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rich information of interim semantic maps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-segmentation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Prompt-Matched Semantic Segmentation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670" y="2421255"/>
            <a:ext cx="11448415" cy="327977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Multitask Vision-Language Prompt Tuning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Line before Prompting</a:t>
            </a:r>
            <a:endParaRPr lang="zh-CN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9560" y="1844675"/>
            <a:ext cx="8089900" cy="4461510"/>
          </a:xfrm>
          <a:prstGeom prst="rect">
            <a:avLst/>
          </a:prstGeom>
        </p:spPr>
      </p:pic>
      <p:sp>
        <p:nvSpPr>
          <p:cNvPr id="8" name="文本占位符 7"/>
          <p:cNvSpPr/>
          <p:nvPr>
            <p:ph type="body" orient="vert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Prompt for Vision-Language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IJCV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Distribution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Prompt Learning for Vision-Language Models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DenseCLIP: Language-Guided Dense Prediction with Context-Aware Prompting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</a:rPr>
              <a:t>-generalization</a:t>
            </a:r>
            <a:endParaRPr lang="en-US" altLang="zh-CN" sz="3200">
              <a:solidFill>
                <a:srgbClr val="0000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 latinLnBrk="0"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Vision Transformer for Domain Generalization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ViT cannot generalize well to unseen domain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the knowledge of source domain in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prompts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target domain prediction.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Each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prompt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learns domain -specific knowledge, and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 adapter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produces suitable prompt for each input images.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prompt adapter exploits the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similarity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between feature of OOD image and source domain, to integrate the source domain knowledge.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Vision Transformer for Domain Generalization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567305" y="1628775"/>
            <a:ext cx="8298180" cy="48444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380" y="6021070"/>
            <a:ext cx="5219065" cy="70675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 sz="2000">
                <a:solidFill>
                  <a:schemeClr val="accent2"/>
                </a:solidFill>
                <a:cs typeface="Times New Roman" panose="02020603050405020304" pitchFamily="18" charset="0"/>
              </a:rPr>
              <a:t> prepended before ViT input tokens from the corresponding</a:t>
            </a:r>
            <a:r>
              <a:rPr lang="en-US" altLang="zh-CN" sz="200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accent2"/>
                </a:solidFill>
                <a:cs typeface="Times New Roman" panose="02020603050405020304" pitchFamily="18" charset="0"/>
              </a:rPr>
              <a:t>source domain</a:t>
            </a:r>
            <a:endParaRPr lang="zh-CN" altLang="en-US" sz="200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Test-time Domain Adaptation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TTA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without accessing the source data. data-efficient prompt tuning.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two key ingredients: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Pluging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prompts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into ViT and only tunes these source-initialized prompts during adaptation;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Bootstraping the source representation to target domain by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memory bank-based online pseudo-labeling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Test-time Domain Adaptation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1315" y="1557020"/>
            <a:ext cx="8581390" cy="436308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</a:rPr>
              <a:t>-generalization</a:t>
            </a:r>
            <a:endParaRPr lang="en-US" altLang="zh-CN" sz="3200">
              <a:solidFill>
                <a:srgbClr val="0000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 latinLnBrk="0"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Vision Transformer for Domain Generalization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ViT cannot generalize well to unseen domain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the knowledge of source domain in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prompts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target domain prediction.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Each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prompt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learns domain -specific knowledge, and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 adapter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produces suitable prompt for each input images.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prompt adapter exploits the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similarity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between feature of OOD image and source domain, to integrate the source domain knowledge.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Vision Transformer for Domain Generalization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567305" y="1628775"/>
            <a:ext cx="8298180" cy="48444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380" y="6021070"/>
            <a:ext cx="5219065" cy="70675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 sz="2000">
                <a:solidFill>
                  <a:schemeClr val="accent2"/>
                </a:solidFill>
                <a:cs typeface="Times New Roman" panose="02020603050405020304" pitchFamily="18" charset="0"/>
              </a:rPr>
              <a:t> prepended before ViT input tokens from the corresponding</a:t>
            </a:r>
            <a:r>
              <a:rPr lang="en-US" altLang="zh-CN" sz="200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accent2"/>
                </a:solidFill>
                <a:cs typeface="Times New Roman" panose="02020603050405020304" pitchFamily="18" charset="0"/>
              </a:rPr>
              <a:t>source domain</a:t>
            </a:r>
            <a:endParaRPr lang="zh-CN" altLang="en-US" sz="200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70" y="260985"/>
            <a:ext cx="10363200" cy="990600"/>
          </a:xfrm>
        </p:spPr>
        <p:txBody>
          <a:bodyPr/>
          <a:p>
            <a:r>
              <a:rPr lang="en-US" altLang="zh-CN"/>
              <a:t>2022-2023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547370" y="1435100"/>
            <a:ext cx="11421110" cy="5060950"/>
          </a:xfrm>
        </p:spPr>
        <p:txBody>
          <a:bodyPr vert="horz"/>
          <a:p>
            <a:pPr marL="457200" indent="-457200" latinLnBrk="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PaLM (Google)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540B params, 118 layers, 18432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d_model, 780 billion training tokens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  <a:r>
              <a:rPr lang="zh-CN" altLang="en-US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</a:t>
            </a:r>
            <a:r>
              <a:rPr lang="en-US" altLang="zh-CN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not avaliable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ChatGPT (OpenAI)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Params, layers, dimensionality,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size unknown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zh-CN" altLang="en-US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available</a:t>
            </a:r>
            <a:r>
              <a:rPr lang="en-US" altLang="zh-CN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only through blackbox API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GPT4 (OpenAI):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Params, layers, dimensionality,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size unknown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zh-CN" altLang="en-US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parameters publicly available!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Bard (Google):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Params, layers, dimensionality,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size unknown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latinLnBrk="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                                                          </a:t>
            </a:r>
            <a:r>
              <a:rPr lang="zh-CN" altLang="en-US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available</a:t>
            </a:r>
            <a:r>
              <a:rPr lang="en-US" altLang="zh-CN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only through blackbox API</a:t>
            </a:r>
            <a:endParaRPr lang="en-US" altLang="zh-CN" sz="2000"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latinLnBrk="0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LLaMa (Meta):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65B params, 80 layers, 8192 d_model,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1.4 trillion tokens of training data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zh-CN" altLang="en-US" sz="200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parameters publicly available!</a:t>
            </a:r>
            <a:endParaRPr lang="zh-CN" altLang="en-US" sz="2000"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Test-time Domain Adaptation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TTA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without accessing the source data. data-efficient prompt tuning.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two key ingredients: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Pluging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prompts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into ViT and only tunes these source-initialized prompts during adaptation;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Bootstraping the source representation to target domain by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memory bank-based online pseudo-labeling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Test-time Domain Adaptation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1315" y="1557020"/>
            <a:ext cx="8581390" cy="436308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</a:rPr>
              <a:t>-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Segmentation</a:t>
            </a:r>
            <a:endParaRPr lang="en-US" altLang="zh-CN" sz="32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5692775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Explicit Visual Prompting for Low-Level Structure Segmentations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Low-level structure:  segmenting the manipulated parts, identifying out-of-focus pixels, separating shadow regions, and detecting concealed objects.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unified approach performs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well across all of them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Motivation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enforce the tunable parameters focusing on the 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explicit visual content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from each individual image, i.e., the features from frozen patch embeddings and the input’s high-frequency components.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main </a:t>
            </a: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insight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to tune the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task-specific knowledge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only from the </a:t>
            </a:r>
            <a:r>
              <a:rPr lang="en-US" altLang="zh-CN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features of each individual image itself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because the pre-trained base model contains sufficient knowledge for semantic understanding.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Segmentation</a:t>
            </a:r>
            <a:endParaRPr lang="en-US" altLang="zh-CN" sz="3200" i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Explicit Visual Prompting for Low-Level Structure Segmentations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2565400"/>
            <a:ext cx="5274945" cy="3632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35955" y="2420620"/>
            <a:ext cx="5994400" cy="37566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BlackVIP: Black-Box Visual Prompting for Robust Transfer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efficiently adapts the PTMs without knowledge about model architectures and parameters.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Coordinator (Prompt Reparameterization)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designs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dependent image-shaped visual prompts, which improves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few-shot adaptation and robustness on distribution /location shift.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imultaneous perturbation stochastic approximation with gradient correction (</a:t>
            </a: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SPSA-GC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estimates the gradient of a target model to update Coordinator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07710" y="693420"/>
            <a:ext cx="5388610" cy="30664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6052185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BlackVIP: Black-Box Visual Prompting for Robust Transfer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380" y="3645535"/>
            <a:ext cx="11837670" cy="321246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 latinLnBrk="0"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Decomposed Soft Prompt Guided Fusion Enhancing for Compositional Zero-Shot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CZSL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recognize novel concepts formed by known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states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objects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narrow the domain gap between seen and unseen compositions by fusing decomposed features with image feature, while learn the joint representation between state and object in language branch.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7260" y="1917065"/>
            <a:ext cx="7094220" cy="404749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Decomposed Soft Prompt Guided Fusion Enhancing for Compositional Zero-Shot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CZSL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recognize novel concepts formed by known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states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objects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narrow the domain gap between seen and unseen compositions by fusing decomposed features with image feature, while learn the joint representation between state and object in language branch.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1988820"/>
            <a:ext cx="10589895" cy="475869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-generzation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Prompting via Image Inpainting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NeurIPS 2022 (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Given input-output image example(s) of a new task at test time and a new input image, the goal is to automatically produce the output image, consistent with the given examples.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prompt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composed of the desired task example(s) and a new query image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Inpainting using MAE-VQGAN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Prompting via Image Inpainting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NeurIPS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9740" y="1455420"/>
            <a:ext cx="8085455" cy="52171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Two solutions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p>
            <a:pPr marL="457200" indent="-457200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compression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inference speedup, including knowledge distillation, quantization,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parameter sharing, module replacing, and early exit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tuning methods, including 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Adapters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Part Parameter Tuning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Tuning</a:t>
            </a:r>
            <a:endParaRPr lang="zh-CN" altLang="en-US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generative transfer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Transfer learning is not widely used for image synthesis.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ransferring knowledge from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pre-trained GAN models, their demonstrations are limited to narrow visual domains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Approach transfer learning for image synthesis using generative vision transformers, an emerging class of image synthesis models.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first to adopt prompt tuning for transfer learning of image synthesis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propose a parameter-efficient design of a prompt token generator that admits condition variables (e.g., class), a key for controllable image synthesis neglected in prompt tuning for discriminative transfer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generative transfer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3115" y="1556385"/>
            <a:ext cx="7717155" cy="2377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4005580"/>
            <a:ext cx="10406380" cy="274828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Zero-shot Generative Model Adaptation via Image-specific Prompt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key reason is that a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fixed adaptation direction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applied for all cross-domain image pairs, which leads to identical supervision signals.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propose an Image-specific Prompt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(IPL) method, which learns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specific prompt vectors for each source-domain image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</a:rPr>
              <a:t>-generation</a:t>
            </a:r>
            <a:endParaRPr lang="en-US" altLang="zh-CN" sz="3200" i="1">
              <a:solidFill>
                <a:srgbClr val="0000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Zero-shot Generative Model Adaptation via Image-specific Prompt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50235" y="1918970"/>
            <a:ext cx="6384290" cy="493268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-segmentation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Boosting Low-Data Instance Segmentation by Unsupervised Pre-training with Saliency Prompt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uery-based end-to-end instance segmentation (QEIS) methods have recently outperformed CNN-based models on large-scale datasets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Boosts QEIS models by giving Saliency Prompt for queries/kernels.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Prompt-Kernel Matching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transfers pseudo masks into prompts and injects the corresponding localization and shape priors to the best-matched kernels.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-segmentation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Boosting Low-Data Instance Segmentation by Unsupervised Pre-training with Saliency Prompt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7170" y="2060575"/>
            <a:ext cx="9018270" cy="45694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</a:rPr>
              <a:t>-generlization</a:t>
            </a:r>
            <a:endParaRPr lang="en-US" altLang="zh-CN" sz="3200" i="1">
              <a:solidFill>
                <a:srgbClr val="0000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 latinLnBrk="0">
              <a:spcBef>
                <a:spcPts val="0"/>
              </a:spcBef>
              <a:spcAft>
                <a:spcPts val="1200"/>
              </a:spcAft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Vision Transformer for Domain Generalization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ViT cannot generalize well to unseen domain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 the knowledge of source domain in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prompts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target domain prediction.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Each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prompt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learns domain -specific knowledge, and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 adapter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produces suitable prompt for each input images.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prompt adapter exploits the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similarity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between feature of OOD image and source domain, to integrate the source domain knowledge.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-generlization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Prompt Vision Transformer for Domain Generalization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567305" y="1628775"/>
            <a:ext cx="8298180" cy="48444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380" y="6021070"/>
            <a:ext cx="5219065" cy="70675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lang="zh-CN" altLang="en-US" sz="2000">
                <a:solidFill>
                  <a:schemeClr val="accent2"/>
                </a:solidFill>
                <a:cs typeface="Times New Roman" panose="02020603050405020304" pitchFamily="18" charset="0"/>
              </a:rPr>
              <a:t> prepended before ViT input tokens from the corresponding</a:t>
            </a:r>
            <a:r>
              <a:rPr lang="en-US" altLang="zh-CN" sz="2000">
                <a:solidFill>
                  <a:schemeClr val="accent2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>
                <a:solidFill>
                  <a:schemeClr val="accent2"/>
                </a:solidFill>
                <a:cs typeface="Times New Roman" panose="02020603050405020304" pitchFamily="18" charset="0"/>
              </a:rPr>
              <a:t>source domain</a:t>
            </a:r>
            <a:endParaRPr lang="zh-CN" altLang="en-US" sz="200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-generalization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Test-time Domain Adaptation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TTA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without accessing the source data. data-efficient prompt tuning.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two key ingredients: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Pluging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prompts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into ViT and only tunes these source-initialized prompts during adaptation;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Bootstraping the source representation to target domain by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memory bank-based online pseudo-labeling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-generlization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 for Test-time Domain Adaptation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1315" y="1557020"/>
            <a:ext cx="8581390" cy="436308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Adapters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914400" y="1752600"/>
            <a:ext cx="11066145" cy="4343400"/>
          </a:xfrm>
        </p:spPr>
        <p:txBody>
          <a:bodyPr vert="horz"/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ICML’19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large pre-training model is an effective transfer mechanism,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is parameter inefficient.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Add the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adapter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inside the Transformer layer and fix the PLM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0"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Adapter modules yield a compact and extensible model, add only a few parameters per task, and new tasks can be added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without revisiting previous ones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12310" y="621030"/>
            <a:ext cx="7071360" cy="154368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FashionSAP: Symbols and Attributes Prompt for Fine-grained Fashion Vision-Language Pre-training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FashionSAP: Symbols and Attributes Prompt for Fine-grained Fashion Vision-Language Pre-training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CV</a:t>
            </a:r>
            <a:r>
              <a:rPr lang="en-US" altLang="zh-CN" sz="3200" i="1">
                <a:solidFill>
                  <a:srgbClr val="0000FF"/>
                </a:solidFill>
                <a:sym typeface="+mn-ea"/>
              </a:rPr>
              <a:t>-segmentation</a:t>
            </a:r>
            <a:endParaRPr lang="en-US" altLang="zh-CN" sz="3200" i="1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Segment Anything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Grounded-SAM + Stable-Diffusion Inpainting: Data-Factory, Generating New Data!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Grounded-Segment-Anything: Marrying Grounding DINO with Segment Anything &amp; Stable Diffusion &amp; BLIP - Automatically Detect , Segment and Generate Anything with Image and Text Inputs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rcRect t="37799" b="14041"/>
          <a:stretch>
            <a:fillRect/>
          </a:stretch>
        </p:blipFill>
        <p:spPr>
          <a:xfrm>
            <a:off x="1559560" y="3860800"/>
            <a:ext cx="9505950" cy="2376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Click="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Medical 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SAM on Medical Images A Comprehensive Study on Three Prompt Modes,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large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scale dataset and its promptable nature endow the model with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strong zero-shot generalization.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nvestigate its zero-shot generalization on medical images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More than 12 public medical image datasets that cover various organs and modalities.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kind of prompt can lead to the best zero-shot performance with different modalities.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Results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SAM zero-shot results are generally lower than SOTA results, but there are still several datasets that obtain performance exceeding SOTA.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Medical 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SAM Struggles in Concealed Scenes Empirical Study on Segment Anything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Three concealed scenes, i.e., camouflaged animals, industrial defects, and medical lesions.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main observation is that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 looks unskilled in concealed scenes.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7260" y="3285490"/>
            <a:ext cx="7461885" cy="354838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Medical 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SAM.MD Zero-shot medical image segmentation capabilities of the segment anything model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Conduct an initial evaluation of the out-of-the-box zero-shot capabilities of SAM for medical image segmentation, by evaluating its performance on an abdominal CT organ segmentation task, via point or bounding box based prompting.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show that SAM generalizes well to CT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data, making it a potential catalyst for the advancement of semi-automatic segmentation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tools for clinicians. 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believe that this foundation model, while not reaching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SOTA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segmentation performance in our investigations, can serve as a highly potent starting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point for further adaptations of such models to the intricacies of the medical domain.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966470"/>
            <a:ext cx="11953875" cy="492442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Medical 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SAMM (segment any medical model) a 3D slicer integration to SAM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Introduce Segment Any Medical Model (SAMM), an extension of SAM on 3D Slicer, a widely-used open-source image processing and visualization software.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Medical 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Segment Anything Model for Medical Image Analysis an Experimental Study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Segment Anything Model for Medical Images?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Accuracy of Segment-Anything Model (SAM) in medical image segmentation tasks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Exploring visual prompts for whole slide image classification with multiple instance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learning domain-specific knowledge transformation from pre-trained models to histopathology images.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 a 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 component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assist the pre-trained model in discerning differences between the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pre-trained dataset and the target histopathology dataset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Exploring visual prompts for whole slide image classification with multiple instance learning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55820" y="2276475"/>
            <a:ext cx="7372350" cy="3924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7035" y="2565400"/>
            <a:ext cx="4176395" cy="293243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Adapters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469900" y="2401570"/>
            <a:ext cx="10807700" cy="369443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/>
              <a:t>Feature-based transfer:</a:t>
            </a:r>
            <a:endParaRPr lang="en-US" altLang="zh-CN"/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/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/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/>
              <a:t>Fine-tuning </a:t>
            </a:r>
            <a:endParaRPr lang="en-US" altLang="zh-CN"/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/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/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/>
              <a:t>Adapter tuning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grpSp>
        <p:nvGrpSpPr>
          <p:cNvPr id="14" name="组合 13"/>
          <p:cNvGrpSpPr/>
          <p:nvPr/>
        </p:nvGrpSpPr>
        <p:grpSpPr>
          <a:xfrm>
            <a:off x="5233670" y="1556385"/>
            <a:ext cx="6515100" cy="4885690"/>
            <a:chOff x="8807" y="2225"/>
            <a:chExt cx="10260" cy="769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07" y="2225"/>
              <a:ext cx="10260" cy="7695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16064" y="6471"/>
              <a:ext cx="1035" cy="466"/>
            </a:xfrm>
            <a:prstGeom prst="roundRect">
              <a:avLst/>
            </a:prstGeom>
            <a:noFill/>
            <a:ln w="28575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544560" y="332740"/>
            <a:ext cx="213868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bottleneck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 useBgFill="1">
        <p:nvSpPr>
          <p:cNvPr id="9" name="文本框 8"/>
          <p:cNvSpPr txBox="1"/>
          <p:nvPr/>
        </p:nvSpPr>
        <p:spPr>
          <a:xfrm>
            <a:off x="479361" y="1700467"/>
            <a:ext cx="1973580" cy="521970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none" lIns="91440" tIns="45720" rIns="91440" bIns="45720" numCol="1" anchor="t" anchorCtr="0" compatLnSpc="1">
            <a:spAutoFit/>
          </a:bodyPr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tabLst>
                <a:tab pos="533400" algn="l"/>
              </a:tabLst>
            </a:pPr>
            <a:r>
              <a:rPr kumimoji="0" lang="en-US" altLang="zh-CN" sz="280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 Math" panose="02040503050406030204" charset="0"/>
                <a:ea typeface="+mj-ea"/>
                <a:cs typeface="Cambria Math" panose="02040503050406030204" charset="0"/>
              </a:rPr>
              <a:t>Network</a:t>
            </a:r>
            <a:endParaRPr kumimoji="0" lang="en-US" altLang="zh-CN" sz="2800" b="0" i="1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charset="0"/>
              <a:ea typeface="+mj-ea"/>
              <a:cs typeface="Cambria Math" panose="02040503050406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38361" y="1700467"/>
                <a:ext cx="1382395" cy="5835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none" lIns="91440" tIns="45720" rIns="91440" bIns="45720" numCol="1" anchor="t" anchorCtr="0" compatLnSpc="1">
                <a:spAutoFit/>
              </a:bodyPr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0" lang="en-US" altLang="zh-CN" sz="32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𝜙</m:t>
                          </m:r>
                          <m:r>
                            <a:rPr kumimoji="0" lang="zh-CN" altLang="en-US" sz="32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+mj-ea"/>
                              <a:cs typeface="+mj-cs"/>
                            </a:rPr>
                            <m:t> 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(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𝑥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32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361" y="1700467"/>
                <a:ext cx="1382395" cy="583565"/>
              </a:xfrm>
              <a:prstGeom prst="rect">
                <a:avLst/>
              </a:prstGeom>
              <a:blipFill rotWithShape="1">
                <a:blip r:embed="rId2"/>
                <a:stretch>
                  <a:fillRect l="-41" t="-98" r="-1520" b="9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31886" y="3068892"/>
                <a:ext cx="2221865" cy="5835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none" lIns="91440" tIns="45720" rIns="91440" bIns="45720" numCol="1" anchor="t" anchorCtr="0" compatLnSpc="1">
                <a:spAutoFit/>
              </a:bodyPr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charset="0"/>
                                  <a:ea typeface="+mj-ea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charset="0"/>
                                  <a:ea typeface="+mj-ea"/>
                                  <a:cs typeface="Cambria Math" panose="0204050305040603020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charset="0"/>
                                  <a:ea typeface="+mj-ea"/>
                                  <a:cs typeface="Cambria Math" panose="02040503050406030204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kumimoji="0" lang="en-US" altLang="zh-CN" sz="32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kumimoji="0" lang="en-US" altLang="zh-CN" sz="32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𝜙</m:t>
                          </m:r>
                          <m:r>
                            <a:rPr kumimoji="0" lang="zh-CN" altLang="en-US" sz="32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+mj-ea"/>
                              <a:cs typeface="+mj-cs"/>
                            </a:rPr>
                            <m:t> 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(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𝑥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))</m:t>
                      </m:r>
                    </m:oMath>
                  </m:oMathPara>
                </a14:m>
                <a:endParaRPr kumimoji="0" lang="en-US" altLang="zh-CN" sz="32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631886" y="3068892"/>
                <a:ext cx="2221865" cy="583565"/>
              </a:xfrm>
              <a:prstGeom prst="rect">
                <a:avLst/>
              </a:prstGeom>
              <a:blipFill rotWithShape="1">
                <a:blip r:embed="rId5"/>
                <a:stretch>
                  <a:fillRect l="-26" t="-98" r="26" b="9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063686" y="4652582"/>
                <a:ext cx="1382395" cy="5835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none" lIns="91440" tIns="45720" rIns="91440" bIns="45720" numCol="1" anchor="t" anchorCtr="0" compatLnSpc="1">
                <a:spAutoFit/>
              </a:bodyPr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0" lang="en-US" altLang="zh-CN" sz="32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𝜙</m:t>
                          </m:r>
                          <m:r>
                            <a:rPr kumimoji="0" lang="zh-CN" altLang="en-US" sz="32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+mj-ea"/>
                              <a:cs typeface="+mj-cs"/>
                            </a:rPr>
                            <m:t> 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(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𝑥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32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63686" y="4652582"/>
                <a:ext cx="1382395" cy="583565"/>
              </a:xfrm>
              <a:prstGeom prst="rect">
                <a:avLst/>
              </a:prstGeom>
              <a:blipFill rotWithShape="1">
                <a:blip r:embed="rId2"/>
                <a:stretch>
                  <a:fillRect l="-41" t="-98" r="-1520" b="9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776031" y="6095937"/>
                <a:ext cx="1615440" cy="5607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none" lIns="91440" tIns="45720" rIns="91440" bIns="45720" numCol="1" anchor="t" anchorCtr="0" compatLnSpc="1">
                <a:spAutoFit/>
              </a:bodyPr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33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kumimoji="0" lang="en-US" altLang="zh-CN" sz="32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𝜓</m:t>
                          </m:r>
                          <m:r>
                            <a:rPr kumimoji="0" lang="zh-CN" altLang="en-US" sz="32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+mj-ea"/>
                              <a:cs typeface="+mj-cs"/>
                            </a:rPr>
                            <m:t> </m:t>
                          </m:r>
                        </m:e>
                        <m:sub>
                          <m: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𝑤</m:t>
                          </m:r>
                          <m: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kumimoji="0" lang="en-US" altLang="zh-CN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+mj-ea"/>
                              <a:cs typeface="Cambria Math" panose="02040503050406030204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(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+mj-ea"/>
                          <a:cs typeface="Cambria Math" panose="02040503050406030204" charset="0"/>
                        </a:rPr>
                        <m:t>𝑥</m:t>
                      </m:r>
                      <m:r>
                        <a:rPr kumimoji="0" lang="en-US" altLang="zh-CN" sz="32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32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776031" y="6095937"/>
                <a:ext cx="1615440" cy="560705"/>
              </a:xfrm>
              <a:prstGeom prst="rect">
                <a:avLst/>
              </a:prstGeom>
              <a:blipFill rotWithShape="1">
                <a:blip r:embed="rId10"/>
                <a:stretch>
                  <a:fillRect l="-35" t="-102" r="-1301" b="10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5"/>
          <p:cNvSpPr/>
          <p:nvPr>
            <p:custDataLst>
              <p:tags r:id="rId11"/>
            </p:custDataLst>
          </p:nvPr>
        </p:nvSpPr>
        <p:spPr>
          <a:xfrm>
            <a:off x="6311900" y="4725035"/>
            <a:ext cx="1000760" cy="228600"/>
          </a:xfrm>
          <a:prstGeom prst="roundRect">
            <a:avLst/>
          </a:prstGeom>
          <a:noFill/>
          <a:ln w="28575" cmpd="sng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7320280" y="2060575"/>
            <a:ext cx="1656080" cy="266446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320280" y="4940935"/>
            <a:ext cx="1800225" cy="100838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Learning Federated Visual Prompt in Null Space for MRI Reconstruction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CVPR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080" y="2132965"/>
            <a:ext cx="10325100" cy="372427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GPT4MIA: Utilizing Generative Pre-trained Transformer (GPT-3) as A Plug-and-Play Transductive Model for Medical Image Analysis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Adapting pre-trained vision-language foundational models to medical imaging domains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Seek to research and expand the representational capabilities of large pretrained foundation models to medical concepts, specifically for leveraging the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Diffusion model to generate domain specific images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found in medical imaging.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7170" y="3789045"/>
            <a:ext cx="8763000" cy="297180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Adapting pre-trained vision-language foundational models to medical imaging domains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2022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5415" y="2132965"/>
            <a:ext cx="8867775" cy="416242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UniverSeg: Universal Medical Image Segmentation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ClrTx/>
              <a:buSzTx/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 present UniverSeg, a method for solving unseen medical segmentation tasks without additional training.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>
              <a:buClrTx/>
              <a:buSzTx/>
              <a:buFont typeface="微软雅黑" panose="020B0503020204020204" pitchFamily="34" charset="-122"/>
              <a:buChar char="-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5325" y="2420620"/>
            <a:ext cx="11125835" cy="42138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LMPT: Prompt Tuning with Class-Specific Embedding Loss for </a:t>
            </a:r>
            <a:r>
              <a:rPr lang="en-US" altLang="zh-CN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Long-Tailed Multi-Label Visual Recognition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unified framework for LTML capturing the semantic feature interactions between categories by combining text and image modality data and improving the performance synchronously on both head and tail classes.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5460" y="3068955"/>
            <a:ext cx="7986395" cy="370459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Medical </a:t>
            </a:r>
            <a:r>
              <a:rPr lang="en-US" altLang="zh-CN"/>
              <a:t>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Napss: Paragraph-level medical text simplification via narrative prompting and sentence-matching summarization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Arxiv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Open-Ended Medical Visual Question Answering Through Prefix Tuning of Language Model, Arxiv 2022</a:t>
            </a:r>
            <a:endParaRPr lang="en-US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16840"/>
            <a:ext cx="10363200" cy="990600"/>
          </a:xfrm>
        </p:spPr>
        <p:txBody>
          <a:bodyPr/>
          <a:p>
            <a:r>
              <a:rPr lang="en-US" altLang="zh-CN"/>
              <a:t>Prompt applications in </a:t>
            </a:r>
            <a:r>
              <a:rPr lang="en-US" altLang="zh-CN">
                <a:sym typeface="+mn-ea"/>
              </a:rPr>
              <a:t>Medical Imaging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712470" y="981075"/>
            <a:ext cx="10929620" cy="4343400"/>
          </a:xfrm>
        </p:spPr>
        <p:txBody>
          <a:bodyPr vert="horz"/>
          <a:p>
            <a:pPr marL="457200" indent="-457200">
              <a:buFont typeface="Wingdings" panose="05000000000000000000" charset="0"/>
              <a:buChar char="Ø"/>
            </a:pP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Medial image understanding with pre-trained vision language models a comprehensive study,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微软雅黑" panose="020B0503020204020204" pitchFamily="34" charset="-122"/>
              <a:buChar char="-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 on downstream tasks, only the parameters of prompts and linear head are updated while the whole Transformer encoder is frozen.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93B0EBE8-B7DB-496A-B412-857C755D66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advClick="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09800" y="762000"/>
            <a:ext cx="7772400" cy="5029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lnSpc>
                <a:spcPct val="200000"/>
              </a:lnSpc>
              <a:buClr>
                <a:schemeClr val="accent2">
                  <a:lumMod val="75000"/>
                </a:schemeClr>
              </a:buClr>
              <a:buSzPct val="75000"/>
              <a:defRPr/>
            </a:pPr>
            <a:endParaRPr lang="en-US" altLang="zh-CN" sz="2400" kern="0" dirty="0">
              <a:latin typeface="+mj-lt"/>
              <a:ea typeface="黑体" panose="02010609060101010101" pitchFamily="49" charset="-122"/>
            </a:endParaRPr>
          </a:p>
          <a:p>
            <a:pPr marL="0" indent="0" algn="ctr" eaLnBrk="1" hangingPunct="1">
              <a:lnSpc>
                <a:spcPct val="200000"/>
              </a:lnSpc>
              <a:buClr>
                <a:schemeClr val="accent2">
                  <a:lumMod val="75000"/>
                </a:schemeClr>
              </a:buClr>
              <a:buSzPct val="75000"/>
              <a:defRPr/>
            </a:pPr>
            <a:endParaRPr lang="en-US" altLang="zh-CN" sz="2400" kern="0" dirty="0">
              <a:latin typeface="+mj-lt"/>
              <a:ea typeface="黑体" panose="02010609060101010101" pitchFamily="49" charset="-122"/>
            </a:endParaRPr>
          </a:p>
          <a:p>
            <a:pPr marL="0" indent="0" algn="ctr" eaLnBrk="1" hangingPunct="1">
              <a:lnSpc>
                <a:spcPct val="200000"/>
              </a:lnSpc>
              <a:buClr>
                <a:schemeClr val="accent2">
                  <a:lumMod val="75000"/>
                </a:schemeClr>
              </a:buClr>
              <a:buSzPct val="75000"/>
              <a:defRPr/>
            </a:pPr>
            <a:r>
              <a:rPr lang="fi-FI" altLang="zh-CN" sz="3600" b="1" kern="0" dirty="0">
                <a:solidFill>
                  <a:schemeClr val="accent2">
                    <a:lumMod val="50000"/>
                  </a:schemeClr>
                </a:solidFill>
                <a:latin typeface="+mj-lt"/>
                <a:ea typeface="黑体" panose="02010609060101010101" pitchFamily="49" charset="-122"/>
              </a:rPr>
              <a:t>Thanks! </a:t>
            </a:r>
            <a:endParaRPr lang="fi-FI" altLang="zh-CN" sz="3600" b="1" kern="0" dirty="0">
              <a:solidFill>
                <a:schemeClr val="accent2">
                  <a:lumMod val="50000"/>
                </a:schemeClr>
              </a:solidFill>
              <a:latin typeface="+mj-lt"/>
              <a:ea typeface="黑体" panose="02010609060101010101" pitchFamily="49" charset="-122"/>
            </a:endParaRPr>
          </a:p>
          <a:p>
            <a:pPr marL="0" indent="0" algn="ctr" eaLnBrk="1" hangingPunct="1">
              <a:lnSpc>
                <a:spcPct val="200000"/>
              </a:lnSpc>
              <a:buClr>
                <a:schemeClr val="accent2">
                  <a:lumMod val="75000"/>
                </a:schemeClr>
              </a:buClr>
              <a:buSzPct val="75000"/>
              <a:defRPr/>
            </a:pPr>
            <a:r>
              <a:rPr lang="fi-FI" altLang="zh-CN" sz="3600" b="1" kern="0" dirty="0">
                <a:solidFill>
                  <a:schemeClr val="accent2">
                    <a:lumMod val="50000"/>
                  </a:schemeClr>
                </a:solidFill>
                <a:latin typeface="+mj-lt"/>
                <a:ea typeface="黑体" panose="02010609060101010101" pitchFamily="49" charset="-122"/>
              </a:rPr>
              <a:t>Any Question?</a:t>
            </a:r>
            <a:endParaRPr lang="en-US" altLang="zh-CN" sz="3600" b="1" kern="0" dirty="0">
              <a:solidFill>
                <a:schemeClr val="accent2">
                  <a:lumMod val="50000"/>
                </a:schemeClr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9" name="Smiley Face 5"/>
          <p:cNvSpPr/>
          <p:nvPr/>
        </p:nvSpPr>
        <p:spPr>
          <a:xfrm>
            <a:off x="7176120" y="2853556"/>
            <a:ext cx="457200" cy="457200"/>
          </a:xfrm>
          <a:prstGeom prst="smileyFac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</p:cSld>
  <p:clrMapOvr>
    <a:masterClrMapping/>
  </p:clrMapOvr>
  <p:transition advClick="0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TEXPOINTINIT" val=""/>
  <p:tag name="USEAMSFONTS" val="True"/>
  <p:tag name="EMBEDFONTS" val="False"/>
  <p:tag name="USEBOLDAMS" val="True"/>
  <p:tag name="DEFAULTDISPLAYSOURCE" val="\documentclass{slides}\pagestyle{empty}&#10;\begin{document}&#10;\end{document}&#10;"/>
  <p:tag name="TEX2PS" val="latex %.tex; dvips -D 300 -o %.ps %.dvi"/>
  <p:tag name="TEX2PSBATCH" val="latex --interaction=nonstopmode %.tex; dvips -D 300 -o %.ps %.dvi"/>
  <p:tag name="DEFAULTMAGNIFICATION" val="2"/>
  <p:tag name="PREAMBLE" val="\documentclass{article}&#10;\pagestyle{empty}&#10;\usepackage{xspace,amssymb,amsfonts,amsmath}&#10;\usepackage{color}&#10;\usepackage{TeX4PPT}&#10;"/>
  <p:tag name="MAGPC" val="200"/>
  <p:tag name="FONTSIZE" val="10"/>
  <p:tag name="KSO_WPP_MARK_KEY" val="7a64c4e2-00f4-4279-b91f-fadc6b9525ed"/>
  <p:tag name="COMMONDATA" val="eyJoZGlkIjoiMGE2NjA5MDQ2YjUzZTFmZDUyYzMzYWJjMTVmNGY0NTU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fault Design">
  <a:themeElements>
    <a:clrScheme name="Default Design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33FF"/>
      </a:hlink>
      <a:folHlink>
        <a:srgbClr val="00006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>
            <a:lumMod val="50000"/>
          </a:schemeClr>
        </a:solidFill>
        <a:ln w="9525">
          <a:noFill/>
          <a:miter lim="800000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533400" algn="l"/>
          </a:tabLst>
          <a:defRPr kumimoji="0" sz="3200" b="0" i="0" u="none" strike="noStrike" kern="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3333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31012</Words>
  <Application>WPS 演示</Application>
  <PresentationFormat>宽屏</PresentationFormat>
  <Paragraphs>860</Paragraphs>
  <Slides>98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98</vt:i4>
      </vt:variant>
    </vt:vector>
  </HeadingPairs>
  <TitlesOfParts>
    <vt:vector size="115" baseType="lpstr">
      <vt:lpstr>Arial</vt:lpstr>
      <vt:lpstr>宋体</vt:lpstr>
      <vt:lpstr>Wingdings</vt:lpstr>
      <vt:lpstr>Times New Roman</vt:lpstr>
      <vt:lpstr>楷体_GB2312</vt:lpstr>
      <vt:lpstr>新宋体</vt:lpstr>
      <vt:lpstr>微软雅黑</vt:lpstr>
      <vt:lpstr>黑体</vt:lpstr>
      <vt:lpstr>Wingdings</vt:lpstr>
      <vt:lpstr>Cambria Math</vt:lpstr>
      <vt:lpstr>MS Mincho</vt:lpstr>
      <vt:lpstr>等线</vt:lpstr>
      <vt:lpstr>Arial Unicode MS</vt:lpstr>
      <vt:lpstr>等线 Light</vt:lpstr>
      <vt:lpstr>Segoe Print</vt:lpstr>
      <vt:lpstr>Default Design</vt:lpstr>
      <vt:lpstr>自定义设计方案</vt:lpstr>
      <vt:lpstr>PowerPoint 演示文稿</vt:lpstr>
      <vt:lpstr>What is this?</vt:lpstr>
      <vt:lpstr>Development Line before Prompting</vt:lpstr>
      <vt:lpstr>Development Line before Prompting</vt:lpstr>
      <vt:lpstr>Development Line before Prompting</vt:lpstr>
      <vt:lpstr>2022-2023</vt:lpstr>
      <vt:lpstr>Two solutions</vt:lpstr>
      <vt:lpstr>Adapters</vt:lpstr>
      <vt:lpstr>Adapters</vt:lpstr>
      <vt:lpstr>Adapters</vt:lpstr>
      <vt:lpstr>Part Parameter Tuning</vt:lpstr>
      <vt:lpstr>Prompt Tuning</vt:lpstr>
      <vt:lpstr>Prompt Tuning</vt:lpstr>
      <vt:lpstr>Prompt Tuning</vt:lpstr>
      <vt:lpstr>Prompt Tuning</vt:lpstr>
      <vt:lpstr>Language model prompting to the rescue!</vt:lpstr>
      <vt:lpstr>Prompt Tuning</vt:lpstr>
      <vt:lpstr>Prompt Tuning</vt:lpstr>
      <vt:lpstr>Prompt Tuning</vt:lpstr>
      <vt:lpstr>Prompt Tuning</vt:lpstr>
      <vt:lpstr>Prompt Tuning--sub-optimal and sensitive discrete/hard prompts</vt:lpstr>
      <vt:lpstr>Prompt Tuning--shifting to continuous/soft prompts</vt:lpstr>
      <vt:lpstr>Prompt Tuning</vt:lpstr>
      <vt:lpstr>Prompt Tuning--it remains unclear how to learn continuous/soft prompts effectively?</vt:lpstr>
      <vt:lpstr>Prefix Tuning (Li and Liang., 2021)</vt:lpstr>
      <vt:lpstr>Prefix Tuning (Li and Liang., 2021)</vt:lpstr>
      <vt:lpstr>Prompt Tuning (Lester et al., 2021)</vt:lpstr>
      <vt:lpstr>P-Tuning v2</vt:lpstr>
      <vt:lpstr>Prompt Tuning</vt:lpstr>
      <vt:lpstr>Prompt Tuning</vt:lpstr>
      <vt:lpstr>Prompt Tuning</vt:lpstr>
      <vt:lpstr>Prompt Tuning</vt:lpstr>
      <vt:lpstr>Prompt Tuning</vt:lpstr>
      <vt:lpstr>Prompt Tuning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CV-classification</vt:lpstr>
      <vt:lpstr>Prompt applications in Medical Imaging</vt:lpstr>
      <vt:lpstr>Prompt applications in CV-segmentation</vt:lpstr>
      <vt:lpstr>Prompt applications in CV-segmentation</vt:lpstr>
      <vt:lpstr>Prompt applications in CV</vt:lpstr>
      <vt:lpstr>Prompt applications in CV</vt:lpstr>
      <vt:lpstr>Prompt applications in CV</vt:lpstr>
      <vt:lpstr>Prompt applications in CV</vt:lpstr>
      <vt:lpstr>Prompt applications in CV</vt:lpstr>
      <vt:lpstr>Prompt applications in CV-generalization</vt:lpstr>
      <vt:lpstr>Prompt applications in CV-generalization</vt:lpstr>
      <vt:lpstr>Prompt applications in CV-generalization</vt:lpstr>
      <vt:lpstr>Prompt applications in CV-generalization</vt:lpstr>
      <vt:lpstr>Prompt applications in CV-generalization</vt:lpstr>
      <vt:lpstr>Prompt applications in CV-generalization</vt:lpstr>
      <vt:lpstr>Prompt applications in CV-generalization</vt:lpstr>
      <vt:lpstr>Prompt applications in CV-generalization</vt:lpstr>
      <vt:lpstr>Prompt applications in CV-Segmentation</vt:lpstr>
      <vt:lpstr>Prompt applications in CV-Segmentation</vt:lpstr>
      <vt:lpstr>Prompt applications in CV</vt:lpstr>
      <vt:lpstr>Prompt applications in CV</vt:lpstr>
      <vt:lpstr>Prompt applications in CV</vt:lpstr>
      <vt:lpstr>Prompt applications in CV</vt:lpstr>
      <vt:lpstr>Prompt applications in CV-generzation</vt:lpstr>
      <vt:lpstr>Prompt applications in CV-generation</vt:lpstr>
      <vt:lpstr>Prompt applications in CV-generation</vt:lpstr>
      <vt:lpstr>Prompt applications in CV-generation</vt:lpstr>
      <vt:lpstr>Prompt applications in CV-generation</vt:lpstr>
      <vt:lpstr>Prompt applications in CV-generation</vt:lpstr>
      <vt:lpstr>Prompt applications in CV-segmentation</vt:lpstr>
      <vt:lpstr>Prompt applications in CV-segmentation</vt:lpstr>
      <vt:lpstr>Prompt applications in CV-generlization</vt:lpstr>
      <vt:lpstr>Prompt applications in CV-generlization</vt:lpstr>
      <vt:lpstr>Prompt applications in CV-generalization</vt:lpstr>
      <vt:lpstr>Prompt applications in CV-generlization</vt:lpstr>
      <vt:lpstr>Prompt applications in CV</vt:lpstr>
      <vt:lpstr>Prompt applications in CV</vt:lpstr>
      <vt:lpstr>Prompt applications in CV-segmentation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Prompt applications in Medical Imaging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qing.liu.411</dc:creator>
  <cp:lastModifiedBy>Rongchang Zhao</cp:lastModifiedBy>
  <cp:revision>3942</cp:revision>
  <dcterms:created xsi:type="dcterms:W3CDTF">2113-01-01T00:00:00Z</dcterms:created>
  <dcterms:modified xsi:type="dcterms:W3CDTF">2023-06-03T10:03:28Z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6D98EBE08696487A90A4BFF460BDF22B</vt:lpwstr>
  </property>
  <property fmtid="{D5CDD505-2E9C-101B-9397-08002B2CF9AE}" pid="3" name="KSOProductBuildVer">
    <vt:lpwstr>2052-11.1.0.14309</vt:lpwstr>
  </property>
</Properties>
</file>